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0" r:id="rId5"/>
    <p:sldId id="301" r:id="rId6"/>
    <p:sldId id="259" r:id="rId7"/>
    <p:sldId id="293" r:id="rId8"/>
    <p:sldId id="294" r:id="rId9"/>
    <p:sldId id="295" r:id="rId10"/>
    <p:sldId id="296" r:id="rId11"/>
    <p:sldId id="260" r:id="rId12"/>
    <p:sldId id="261" r:id="rId13"/>
    <p:sldId id="276" r:id="rId14"/>
    <p:sldId id="275" r:id="rId15"/>
    <p:sldId id="277" r:id="rId16"/>
    <p:sldId id="278" r:id="rId17"/>
    <p:sldId id="262" r:id="rId18"/>
    <p:sldId id="268" r:id="rId19"/>
    <p:sldId id="270" r:id="rId20"/>
    <p:sldId id="271" r:id="rId21"/>
    <p:sldId id="272" r:id="rId22"/>
    <p:sldId id="273" r:id="rId23"/>
    <p:sldId id="274" r:id="rId24"/>
    <p:sldId id="263" r:id="rId25"/>
    <p:sldId id="279" r:id="rId26"/>
    <p:sldId id="280" r:id="rId27"/>
    <p:sldId id="281" r:id="rId28"/>
    <p:sldId id="282" r:id="rId29"/>
    <p:sldId id="302" r:id="rId30"/>
    <p:sldId id="283" r:id="rId31"/>
    <p:sldId id="264" r:id="rId32"/>
    <p:sldId id="284" r:id="rId33"/>
    <p:sldId id="285" r:id="rId34"/>
    <p:sldId id="286" r:id="rId35"/>
    <p:sldId id="287" r:id="rId36"/>
    <p:sldId id="265" r:id="rId37"/>
    <p:sldId id="288" r:id="rId38"/>
    <p:sldId id="289" r:id="rId39"/>
    <p:sldId id="291" r:id="rId40"/>
    <p:sldId id="292" r:id="rId41"/>
    <p:sldId id="266" r:id="rId42"/>
    <p:sldId id="267" r:id="rId43"/>
    <p:sldId id="297" r:id="rId44"/>
    <p:sldId id="298" r:id="rId45"/>
    <p:sldId id="299" r:id="rId46"/>
    <p:sldId id="290" r:id="rId47"/>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63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1"/>
    </c:view3D>
    <c:floor>
      <c:thickness val="0"/>
      <c:spPr>
        <a:prstGeom prst="rect">
          <a:avLst/>
        </a:prstGeom>
        <a:noFill/>
        <a:ln>
          <a:noFill/>
        </a:ln>
        <a:effectLst/>
      </c:spPr>
    </c:floor>
    <c:sideWall>
      <c:thickness val="0"/>
      <c:spPr>
        <a:prstGeom prst="rect">
          <a:avLst/>
        </a:prstGeom>
        <a:noFill/>
        <a:ln>
          <a:noFill/>
        </a:ln>
        <a:effectLst/>
      </c:spPr>
    </c:sideWall>
    <c:backWall>
      <c:thickness val="0"/>
      <c:spPr>
        <a:prstGeom prst="rect">
          <a:avLst/>
        </a:prstGeom>
        <a:noFill/>
        <a:ln>
          <a:noFill/>
        </a:ln>
        <a:effectLst/>
      </c:spPr>
    </c:backWall>
    <c:plotArea>
      <c:layout>
        <c:manualLayout>
          <c:layoutTarget val="inner"/>
          <c:xMode val="edge"/>
          <c:yMode val="edge"/>
          <c:x val="0.49160835149272608"/>
          <c:y val="8.2972378273380137E-2"/>
          <c:w val="0.47970448310193031"/>
          <c:h val="0.70866130943265448"/>
        </c:manualLayout>
      </c:layout>
      <c:pie3DChart>
        <c:varyColors val="1"/>
        <c:ser>
          <c:idx val="0"/>
          <c:order val="0"/>
          <c:tx>
            <c:strRef>
              <c:f>Лист1!$B$1</c:f>
              <c:strCache>
                <c:ptCount val="1"/>
                <c:pt idx="0">
                  <c:v>обращения граждан</c:v>
                </c:pt>
              </c:strCache>
            </c:strRef>
          </c:tx>
          <c:explosion val="6"/>
          <c:dPt>
            <c:idx val="0"/>
            <c:bubble3D val="0"/>
            <c:spPr>
              <a:prstGeom prst="rect">
                <a:avLst/>
              </a:prstGeom>
              <a:solidFill>
                <a:schemeClr val="accent1"/>
              </a:solidFill>
              <a:ln w="25400">
                <a:solidFill>
                  <a:schemeClr val="lt1"/>
                </a:solidFill>
              </a:ln>
              <a:effectLst/>
            </c:spPr>
            <c:extLst>
              <c:ext xmlns:c16="http://schemas.microsoft.com/office/drawing/2014/chart" uri="{C3380CC4-5D6E-409C-BE32-E72D297353CC}">
                <c16:uniqueId val="{00000001-BEC0-4A07-8E7B-CD1AEA915E46}"/>
              </c:ext>
            </c:extLst>
          </c:dPt>
          <c:dPt>
            <c:idx val="1"/>
            <c:bubble3D val="0"/>
            <c:spPr>
              <a:prstGeom prst="rect">
                <a:avLst/>
              </a:prstGeom>
              <a:solidFill>
                <a:schemeClr val="accent2"/>
              </a:solidFill>
              <a:ln w="25400">
                <a:solidFill>
                  <a:schemeClr val="lt1"/>
                </a:solidFill>
              </a:ln>
              <a:effectLst/>
            </c:spPr>
            <c:extLst>
              <c:ext xmlns:c16="http://schemas.microsoft.com/office/drawing/2014/chart" uri="{C3380CC4-5D6E-409C-BE32-E72D297353CC}">
                <c16:uniqueId val="{00000003-BEC0-4A07-8E7B-CD1AEA915E46}"/>
              </c:ext>
            </c:extLst>
          </c:dPt>
          <c:dPt>
            <c:idx val="2"/>
            <c:bubble3D val="0"/>
            <c:spPr>
              <a:prstGeom prst="rect">
                <a:avLst/>
              </a:prstGeom>
              <a:solidFill>
                <a:schemeClr val="accent3"/>
              </a:solidFill>
              <a:ln w="25400">
                <a:solidFill>
                  <a:schemeClr val="lt1"/>
                </a:solidFill>
              </a:ln>
              <a:effectLst/>
            </c:spPr>
            <c:extLst>
              <c:ext xmlns:c16="http://schemas.microsoft.com/office/drawing/2014/chart" uri="{C3380CC4-5D6E-409C-BE32-E72D297353CC}">
                <c16:uniqueId val="{00000005-BEC0-4A07-8E7B-CD1AEA915E46}"/>
              </c:ext>
            </c:extLst>
          </c:dPt>
          <c:dPt>
            <c:idx val="3"/>
            <c:bubble3D val="0"/>
            <c:spPr>
              <a:prstGeom prst="rect">
                <a:avLst/>
              </a:prstGeom>
              <a:solidFill>
                <a:schemeClr val="accent4"/>
              </a:solidFill>
              <a:ln w="25400">
                <a:solidFill>
                  <a:schemeClr val="lt1"/>
                </a:solidFill>
              </a:ln>
              <a:effectLst/>
            </c:spPr>
            <c:extLst>
              <c:ext xmlns:c16="http://schemas.microsoft.com/office/drawing/2014/chart" uri="{C3380CC4-5D6E-409C-BE32-E72D297353CC}">
                <c16:uniqueId val="{00000007-BEC0-4A07-8E7B-CD1AEA915E46}"/>
              </c:ext>
            </c:extLst>
          </c:dPt>
          <c:dPt>
            <c:idx val="4"/>
            <c:bubble3D val="0"/>
            <c:spPr>
              <a:prstGeom prst="rect">
                <a:avLst/>
              </a:prstGeom>
              <a:solidFill>
                <a:schemeClr val="accent5"/>
              </a:solidFill>
              <a:ln w="25400">
                <a:solidFill>
                  <a:schemeClr val="lt1"/>
                </a:solidFill>
              </a:ln>
              <a:effectLst/>
            </c:spPr>
            <c:extLst>
              <c:ext xmlns:c16="http://schemas.microsoft.com/office/drawing/2014/chart" uri="{C3380CC4-5D6E-409C-BE32-E72D297353CC}">
                <c16:uniqueId val="{00000009-BEC0-4A07-8E7B-CD1AEA915E46}"/>
              </c:ext>
            </c:extLst>
          </c:dPt>
          <c:dPt>
            <c:idx val="5"/>
            <c:bubble3D val="0"/>
            <c:spPr>
              <a:prstGeom prst="rect">
                <a:avLst/>
              </a:prstGeom>
              <a:solidFill>
                <a:schemeClr val="accent6"/>
              </a:solidFill>
              <a:ln w="25400">
                <a:solidFill>
                  <a:schemeClr val="lt1"/>
                </a:solidFill>
              </a:ln>
              <a:effectLst/>
            </c:spPr>
            <c:extLst>
              <c:ext xmlns:c16="http://schemas.microsoft.com/office/drawing/2014/chart" uri="{C3380CC4-5D6E-409C-BE32-E72D297353CC}">
                <c16:uniqueId val="{0000000B-BEC0-4A07-8E7B-CD1AEA915E46}"/>
              </c:ext>
            </c:extLst>
          </c:dPt>
          <c:dPt>
            <c:idx val="6"/>
            <c:bubble3D val="0"/>
            <c:spPr>
              <a:prstGeom prst="rect">
                <a:avLst/>
              </a:prstGeom>
              <a:solidFill>
                <a:schemeClr val="accent1">
                  <a:lumMod val="60000"/>
                </a:schemeClr>
              </a:solidFill>
              <a:ln w="25400">
                <a:solidFill>
                  <a:schemeClr val="lt1"/>
                </a:solidFill>
              </a:ln>
              <a:effectLst/>
            </c:spPr>
            <c:extLst>
              <c:ext xmlns:c16="http://schemas.microsoft.com/office/drawing/2014/chart" uri="{C3380CC4-5D6E-409C-BE32-E72D297353CC}">
                <c16:uniqueId val="{0000000D-BEC0-4A07-8E7B-CD1AEA915E46}"/>
              </c:ext>
            </c:extLst>
          </c:dPt>
          <c:dPt>
            <c:idx val="7"/>
            <c:bubble3D val="0"/>
            <c:spPr>
              <a:prstGeom prst="rect">
                <a:avLst/>
              </a:prstGeom>
              <a:solidFill>
                <a:schemeClr val="accent2">
                  <a:lumMod val="60000"/>
                </a:schemeClr>
              </a:solidFill>
              <a:ln w="25400">
                <a:solidFill>
                  <a:schemeClr val="lt1"/>
                </a:solidFill>
              </a:ln>
              <a:effectLst/>
            </c:spPr>
            <c:extLst>
              <c:ext xmlns:c16="http://schemas.microsoft.com/office/drawing/2014/chart" uri="{C3380CC4-5D6E-409C-BE32-E72D297353CC}">
                <c16:uniqueId val="{0000000F-BEC0-4A07-8E7B-CD1AEA915E46}"/>
              </c:ext>
            </c:extLst>
          </c:dPt>
          <c:dLbls>
            <c:dLbl>
              <c:idx val="0"/>
              <c:layout>
                <c:manualLayout>
                  <c:x val="-1.3907445599530362E-2"/>
                  <c:y val="5.1734720196019955E-2"/>
                </c:manualLayout>
              </c:layout>
              <c:tx>
                <c:rich>
                  <a:bodyPr rot="0" vert="horz"/>
                  <a:lstStyle/>
                  <a:p>
                    <a:pPr>
                      <a:defRPr/>
                    </a:pPr>
                    <a:fld id="{78814F36-D838-4901-85BA-59EA4441F69C}" type="PERCENTAGE">
                      <a:rPr lang="en-US"/>
                      <a:pPr>
                        <a:defRPr/>
                      </a:pPr>
                      <a:t>[ПРОЦЕНТ]</a:t>
                    </a:fld>
                    <a:endParaRPr lang="ru-RU"/>
                  </a:p>
                </c:rich>
              </c:tx>
              <c:numFmt formatCode="0.00%" sourceLinked="0"/>
              <c:spPr>
                <a:solidFill>
                  <a:prstClr val="white"/>
                </a:solidFill>
                <a:ln>
                  <a:solidFill>
                    <a:prstClr val="black">
                      <a:lumMod val="65000"/>
                      <a:lumOff val="35000"/>
                    </a:prstClr>
                  </a:solidFill>
                </a:ln>
                <a:effectLst/>
              </c:spPr>
              <c:showLegendKey val="0"/>
              <c:showVal val="0"/>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BEC0-4A07-8E7B-CD1AEA915E46}"/>
                </c:ext>
              </c:extLst>
            </c:dLbl>
            <c:dLbl>
              <c:idx val="1"/>
              <c:layout>
                <c:manualLayout>
                  <c:x val="-8.3445094782216747E-2"/>
                  <c:y val="5.9450789480047393E-3"/>
                </c:manualLayout>
              </c:layout>
              <c:tx>
                <c:rich>
                  <a:bodyPr/>
                  <a:lstStyle/>
                  <a:p>
                    <a:r>
                      <a:rPr lang="en-US" dirty="0"/>
                      <a:t>18%</a:t>
                    </a:r>
                  </a:p>
                </c:rich>
              </c:tx>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BEC0-4A07-8E7B-CD1AEA915E46}"/>
                </c:ext>
              </c:extLst>
            </c:dLbl>
            <c:dLbl>
              <c:idx val="2"/>
              <c:layout>
                <c:manualLayout>
                  <c:x val="-9.5747909637614925E-2"/>
                  <c:y val="-8.4320015475259739E-3"/>
                </c:manualLayout>
              </c:layout>
              <c:tx>
                <c:rich>
                  <a:bodyPr/>
                  <a:lstStyle/>
                  <a:p>
                    <a:r>
                      <a:rPr lang="en-US" dirty="0"/>
                      <a:t>2%</a:t>
                    </a:r>
                  </a:p>
                </c:rich>
              </c:tx>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BEC0-4A07-8E7B-CD1AEA915E46}"/>
                </c:ext>
              </c:extLst>
            </c:dLbl>
            <c:dLbl>
              <c:idx val="3"/>
              <c:layout>
                <c:manualLayout>
                  <c:x val="-6.4188515008549635E-2"/>
                  <c:y val="-0.11961186920181517"/>
                </c:manualLayout>
              </c:layout>
              <c:tx>
                <c:rich>
                  <a:bodyPr/>
                  <a:lstStyle/>
                  <a:p>
                    <a:fld id="{021BAEDD-8E5A-42F8-B804-793CE20505F3}" type="PERCENTAGE">
                      <a:rPr lang="en-US"/>
                      <a:pPr/>
                      <a:t>[ПРОЦЕНТ]</a:t>
                    </a:fld>
                    <a:endParaRPr lang="ru-RU"/>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EC0-4A07-8E7B-CD1AEA915E46}"/>
                </c:ext>
              </c:extLst>
            </c:dLbl>
            <c:dLbl>
              <c:idx val="4"/>
              <c:layout>
                <c:manualLayout>
                  <c:x val="-7.0555906121899367E-2"/>
                  <c:y val="-0.13000346581337804"/>
                </c:manualLayout>
              </c:layout>
              <c:tx>
                <c:rich>
                  <a:bodyPr/>
                  <a:lstStyle/>
                  <a:p>
                    <a:fld id="{8EA38DE3-F8DB-410E-9561-0EBDEC1F4F28}" type="PERCENTAGE">
                      <a:rPr lang="en-US"/>
                      <a:pPr/>
                      <a:t>[ПРОЦЕНТ]</a:t>
                    </a:fld>
                    <a:endParaRPr lang="ru-RU"/>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EC0-4A07-8E7B-CD1AEA915E46}"/>
                </c:ext>
              </c:extLst>
            </c:dLbl>
            <c:dLbl>
              <c:idx val="5"/>
              <c:layout>
                <c:manualLayout>
                  <c:x val="5.0816058639739127E-2"/>
                  <c:y val="-0.18747692816094269"/>
                </c:manualLayout>
              </c:layout>
              <c:tx>
                <c:rich>
                  <a:bodyPr/>
                  <a:lstStyle/>
                  <a:p>
                    <a:fld id="{11ADE660-91D5-44F7-8AA1-606AC7B63985}" type="PERCENTAGE">
                      <a:rPr lang="en-US"/>
                      <a:pPr/>
                      <a:t>[ПРОЦЕНТ]</a:t>
                    </a:fld>
                    <a:endParaRPr lang="ru-RU"/>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BEC0-4A07-8E7B-CD1AEA915E46}"/>
                </c:ext>
              </c:extLst>
            </c:dLbl>
            <c:dLbl>
              <c:idx val="6"/>
              <c:layout>
                <c:manualLayout>
                  <c:x val="5.2776759211969539E-2"/>
                  <c:y val="-0.12048013605332521"/>
                </c:manualLayout>
              </c:layout>
              <c:tx>
                <c:rich>
                  <a:bodyPr/>
                  <a:lstStyle/>
                  <a:p>
                    <a:r>
                      <a:rPr lang="en-US" dirty="0"/>
                      <a:t>5%</a:t>
                    </a:r>
                  </a:p>
                </c:rich>
              </c:tx>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D-BEC0-4A07-8E7B-CD1AEA915E46}"/>
                </c:ext>
              </c:extLst>
            </c:dLbl>
            <c:dLbl>
              <c:idx val="7"/>
              <c:layout>
                <c:manualLayout>
                  <c:x val="3.102453175385568E-2"/>
                  <c:y val="8.9931812136794881E-2"/>
                </c:manualLayout>
              </c:layout>
              <c:tx>
                <c:rich>
                  <a:bodyPr/>
                  <a:lstStyle/>
                  <a:p>
                    <a:r>
                      <a:rPr lang="en-US" dirty="0"/>
                      <a:t>28%</a:t>
                    </a:r>
                  </a:p>
                </c:rich>
              </c:tx>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F-BEC0-4A07-8E7B-CD1AEA915E46}"/>
                </c:ext>
              </c:extLst>
            </c:dLbl>
            <c:numFmt formatCode="General" sourceLinked="0"/>
            <c:spPr>
              <a:solidFill>
                <a:prstClr val="white"/>
              </a:solidFill>
              <a:ln>
                <a:solidFill>
                  <a:prstClr val="black">
                    <a:lumMod val="25000"/>
                    <a:lumOff val="75000"/>
                  </a:prstClr>
                </a:solidFill>
              </a:ln>
              <a:effectLst/>
            </c:spPr>
            <c:txPr>
              <a:bodyPr rot="0" vert="horz"/>
              <a:lstStyle/>
              <a:p>
                <a:pPr>
                  <a:defRPr/>
                </a:pPr>
                <a:endParaRPr lang="ru-RU"/>
              </a:p>
            </c:txPr>
            <c:showLegendKey val="0"/>
            <c:showVal val="0"/>
            <c:showCatName val="0"/>
            <c:showSerName val="0"/>
            <c:showPercent val="1"/>
            <c:showBubbleSize val="0"/>
            <c:separator>
</c:separator>
            <c:showLeaderLines val="1"/>
            <c:leaderLines>
              <c:spPr>
                <a:prstGeom prst="rect">
                  <a:avLst/>
                </a:prstGeom>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c15:spPr>
              </c:ext>
            </c:extLst>
          </c:dLbls>
          <c:cat>
            <c:strRef>
              <c:f>Лист1!$A$2:$A$9</c:f>
              <c:strCache>
                <c:ptCount val="8"/>
                <c:pt idx="0">
                  <c:v>вопросы ЖКХ </c:v>
                </c:pt>
                <c:pt idx="1">
                  <c:v>благоустройство, строительство и ремонт дорог</c:v>
                </c:pt>
                <c:pt idx="2">
                  <c:v>здравоохранение и медицинское обслуживание</c:v>
                </c:pt>
                <c:pt idx="3">
                  <c:v>обращения, касающиеся работы органов власти, организаций и учреждений</c:v>
                </c:pt>
                <c:pt idx="4">
                  <c:v>вопросы социального обеспечения и иные социальные вопросы</c:v>
                </c:pt>
                <c:pt idx="5">
                  <c:v>материальная помощь</c:v>
                </c:pt>
                <c:pt idx="6">
                  <c:v>образование</c:v>
                </c:pt>
                <c:pt idx="7">
                  <c:v>другие вопросы</c:v>
                </c:pt>
              </c:strCache>
            </c:strRef>
          </c:cat>
          <c:val>
            <c:numRef>
              <c:f>Лист1!$B$2:$B$9</c:f>
              <c:numCache>
                <c:formatCode>General</c:formatCode>
                <c:ptCount val="8"/>
                <c:pt idx="0">
                  <c:v>5</c:v>
                </c:pt>
                <c:pt idx="1">
                  <c:v>18</c:v>
                </c:pt>
                <c:pt idx="2">
                  <c:v>2</c:v>
                </c:pt>
                <c:pt idx="3">
                  <c:v>1</c:v>
                </c:pt>
                <c:pt idx="4">
                  <c:v>13</c:v>
                </c:pt>
                <c:pt idx="5">
                  <c:v>32</c:v>
                </c:pt>
                <c:pt idx="6">
                  <c:v>1</c:v>
                </c:pt>
                <c:pt idx="7">
                  <c:v>28</c:v>
                </c:pt>
              </c:numCache>
            </c:numRef>
          </c:val>
          <c:extLst>
            <c:ext xmlns:c16="http://schemas.microsoft.com/office/drawing/2014/chart" uri="{C3380CC4-5D6E-409C-BE32-E72D297353CC}">
              <c16:uniqueId val="{00000010-BEC0-4A07-8E7B-CD1AEA915E46}"/>
            </c:ext>
          </c:extLst>
        </c:ser>
        <c:dLbls>
          <c:showLegendKey val="0"/>
          <c:showVal val="0"/>
          <c:showCatName val="0"/>
          <c:showSerName val="0"/>
          <c:showPercent val="1"/>
          <c:showBubbleSize val="0"/>
          <c:showLeaderLines val="1"/>
        </c:dLbls>
      </c:pie3DChart>
      <c:spPr>
        <a:prstGeom prst="rect">
          <a:avLst/>
        </a:prstGeom>
        <a:noFill/>
        <a:ln>
          <a:noFill/>
        </a:ln>
        <a:effectLst/>
      </c:spPr>
    </c:plotArea>
    <c:legend>
      <c:legendPos val="r"/>
      <c:legendEntry>
        <c:idx val="0"/>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egendEntry>
        <c:idx val="1"/>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egendEntry>
        <c:idx val="2"/>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egendEntry>
        <c:idx val="3"/>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egendEntry>
        <c:idx val="4"/>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egendEntry>
        <c:idx val="5"/>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egendEntry>
        <c:idx val="6"/>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egendEntry>
        <c:idx val="7"/>
        <c:txPr>
          <a:bodyPr rot="0" spcFirstLastPara="1" vertOverflow="ellipsis" vert="horz" wrap="square" anchor="ctr" anchorCtr="1"/>
          <a:lstStyle/>
          <a:p>
            <a:pPr>
              <a:defRPr sz="1800" b="0" i="0" u="none" strike="noStrike" spc="100">
                <a:solidFill>
                  <a:srgbClr val="5E0000"/>
                </a:solidFill>
                <a:latin typeface="Arial Narrow"/>
                <a:ea typeface="+mn-ea"/>
                <a:cs typeface="+mn-cs"/>
              </a:defRPr>
            </a:pPr>
            <a:endParaRPr lang="ru-RU"/>
          </a:p>
        </c:txPr>
      </c:legendEntry>
      <c:layout>
        <c:manualLayout>
          <c:xMode val="edge"/>
          <c:yMode val="edge"/>
          <c:x val="3.6363683842676645E-2"/>
          <c:y val="5.9362129137818863E-4"/>
          <c:w val="0.44370866226831623"/>
          <c:h val="0.99940637870862015"/>
        </c:manualLayout>
      </c:layout>
      <c:overlay val="0"/>
      <c:spPr>
        <a:prstGeom prst="rect">
          <a:avLst/>
        </a:prstGeom>
        <a:noFill/>
        <a:ln>
          <a:noFill/>
        </a:ln>
        <a:effectLst/>
      </c:spPr>
      <c:txPr>
        <a:bodyPr rot="0" spcFirstLastPara="1" vertOverflow="ellipsis" vert="horz" wrap="square" anchor="ctr" anchorCtr="1"/>
        <a:lstStyle/>
        <a:p>
          <a:pPr>
            <a:defRPr sz="1600" b="0" i="0" u="none" strike="noStrike" spc="100">
              <a:solidFill>
                <a:schemeClr val="tx1">
                  <a:lumMod val="65000"/>
                  <a:lumOff val="35000"/>
                </a:schemeClr>
              </a:solidFill>
              <a:latin typeface="+mn-lt"/>
              <a:ea typeface="+mn-ea"/>
              <a:cs typeface="+mn-cs"/>
            </a:defRPr>
          </a:pPr>
          <a:endParaRPr lang="ru-RU"/>
        </a:p>
      </c:txPr>
    </c:legend>
    <c:plotVisOnly val="1"/>
    <c:dispBlanksAs val="zero"/>
    <c:showDLblsOverMax val="0"/>
  </c:chart>
  <c:spPr>
    <a:xfrm>
      <a:off x="320733" y="1960883"/>
      <a:ext cx="11871267" cy="4962760"/>
    </a:xfrm>
    <a:prstGeom prst="rect">
      <a:avLst/>
    </a:prstGeom>
    <a:noFill/>
    <a:ln>
      <a:noFill/>
    </a:ln>
    <a:effectLst/>
  </c:spPr>
  <c:txPr>
    <a:bodyPr/>
    <a:lstStyle/>
    <a:p>
      <a:pPr>
        <a:defRPr/>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Титульный слайд">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1524000" y="1122363"/>
            <a:ext cx="9144000" cy="2387600"/>
          </a:xfrm>
        </p:spPr>
        <p:txBody>
          <a:bodyPr anchor="b"/>
          <a:lstStyle>
            <a:lvl1pPr algn="ctr">
              <a:defRPr sz="6000"/>
            </a:lvl1pPr>
          </a:lstStyle>
          <a:p>
            <a:pPr>
              <a:defRPr/>
            </a:pPr>
            <a:r>
              <a:rPr lang="ru-RU"/>
              <a:t>Образец заголовка</a:t>
            </a:r>
            <a:endParaRPr/>
          </a:p>
        </p:txBody>
      </p:sp>
      <p:sp>
        <p:nvSpPr>
          <p:cNvPr id="3" name="Подзаголовок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a:p>
        </p:txBody>
      </p:sp>
      <p:sp>
        <p:nvSpPr>
          <p:cNvPr id="4" name="Дата 3"/>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Заголовок и объек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Заголовок раздел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1850" y="1709738"/>
            <a:ext cx="10515600" cy="2852737"/>
          </a:xfrm>
        </p:spPr>
        <p:txBody>
          <a:bodyPr anchor="b"/>
          <a:lstStyle>
            <a:lvl1pPr>
              <a:defRPr sz="6000"/>
            </a:lvl1pPr>
          </a:lstStyle>
          <a:p>
            <a:pPr>
              <a:defRPr/>
            </a:pPr>
            <a:r>
              <a:rPr lang="ru-RU"/>
              <a:t>Образец заголовка</a:t>
            </a:r>
            <a:endParaRPr/>
          </a:p>
        </p:txBody>
      </p:sp>
      <p:sp>
        <p:nvSpPr>
          <p:cNvPr id="3" name="Текст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
        <p:nvSpPr>
          <p:cNvPr id="4" name="Дата 3"/>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Два объект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sz="half" idx="1"/>
          </p:nvPr>
        </p:nvSpPr>
        <p:spPr bwMode="auto">
          <a:xfrm>
            <a:off x="838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Объект 3"/>
          <p:cNvSpPr>
            <a:spLocks noGrp="1"/>
          </p:cNvSpPr>
          <p:nvPr>
            <p:ph sz="half" idx="2"/>
          </p:nvPr>
        </p:nvSpPr>
        <p:spPr bwMode="auto">
          <a:xfrm>
            <a:off x="6172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Дата 4"/>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Сравнение">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365125"/>
            <a:ext cx="10515600" cy="1325563"/>
          </a:xfrm>
        </p:spPr>
        <p:txBody>
          <a:bodyPr/>
          <a:lstStyle/>
          <a:p>
            <a:pPr>
              <a:defRPr/>
            </a:pPr>
            <a:r>
              <a:rPr lang="ru-RU"/>
              <a:t>Образец заголовка</a:t>
            </a:r>
            <a:endParaRPr/>
          </a:p>
        </p:txBody>
      </p:sp>
      <p:sp>
        <p:nvSpPr>
          <p:cNvPr id="3" name="Текст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Объект 3"/>
          <p:cNvSpPr>
            <a:spLocks noGrp="1"/>
          </p:cNvSpPr>
          <p:nvPr>
            <p:ph sz="half" idx="2"/>
          </p:nvPr>
        </p:nvSpPr>
        <p:spPr bwMode="auto">
          <a:xfrm>
            <a:off x="839788" y="2505074"/>
            <a:ext cx="5157787"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Текст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Объект 5"/>
          <p:cNvSpPr>
            <a:spLocks noGrp="1"/>
          </p:cNvSpPr>
          <p:nvPr>
            <p:ph sz="quarter" idx="4"/>
          </p:nvPr>
        </p:nvSpPr>
        <p:spPr bwMode="auto">
          <a:xfrm>
            <a:off x="6172200" y="2505074"/>
            <a:ext cx="5183188"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7" name="Дата 6"/>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8" name="Нижний колонтитул 7"/>
          <p:cNvSpPr>
            <a:spLocks noGrp="1"/>
          </p:cNvSpPr>
          <p:nvPr>
            <p:ph type="ftr" sz="quarter" idx="11"/>
          </p:nvPr>
        </p:nvSpPr>
        <p:spPr bwMode="auto"/>
        <p:txBody>
          <a:bodyPr/>
          <a:lstStyle/>
          <a:p>
            <a:pPr>
              <a:defRPr/>
            </a:pPr>
            <a:endParaRPr lang="ru-RU"/>
          </a:p>
        </p:txBody>
      </p:sp>
      <p:sp>
        <p:nvSpPr>
          <p:cNvPr id="9" name="Номер слайда 8"/>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Только заголовок">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Дата 2"/>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4" name="Нижний колонтитул 3"/>
          <p:cNvSpPr>
            <a:spLocks noGrp="1"/>
          </p:cNvSpPr>
          <p:nvPr>
            <p:ph type="ftr" sz="quarter" idx="11"/>
          </p:nvPr>
        </p:nvSpPr>
        <p:spPr bwMode="auto"/>
        <p:txBody>
          <a:bodyPr/>
          <a:lstStyle/>
          <a:p>
            <a:pPr>
              <a:defRPr/>
            </a:pPr>
            <a:endParaRPr lang="ru-RU"/>
          </a:p>
        </p:txBody>
      </p:sp>
      <p:sp>
        <p:nvSpPr>
          <p:cNvPr id="5" name="Номер слайда 4"/>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Пустой слайд">
    <p:spTree>
      <p:nvGrpSpPr>
        <p:cNvPr id="1" name=""/>
        <p:cNvGrpSpPr/>
        <p:nvPr/>
      </p:nvGrpSpPr>
      <p:grpSpPr bwMode="auto">
        <a:xfrm>
          <a:off x="0" y="0"/>
          <a:ext cx="0" cy="0"/>
          <a:chOff x="0" y="0"/>
          <a:chExt cx="0" cy="0"/>
        </a:xfrm>
      </p:grpSpPr>
      <p:sp>
        <p:nvSpPr>
          <p:cNvPr id="2" name="Дата 1"/>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3" name="Нижний колонтитул 2"/>
          <p:cNvSpPr>
            <a:spLocks noGrp="1"/>
          </p:cNvSpPr>
          <p:nvPr>
            <p:ph type="ftr" sz="quarter" idx="11"/>
          </p:nvPr>
        </p:nvSpPr>
        <p:spPr bwMode="auto"/>
        <p:txBody>
          <a:bodyPr/>
          <a:lstStyle/>
          <a:p>
            <a:pPr>
              <a:defRPr/>
            </a:pPr>
            <a:endParaRPr lang="ru-RU"/>
          </a:p>
        </p:txBody>
      </p:sp>
      <p:sp>
        <p:nvSpPr>
          <p:cNvPr id="4" name="Номер слайда 3"/>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Объект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Объект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Рисунок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Рисунок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ru-RU"/>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Заголовок и вертикальный текс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Вертикальный заголовок и текст">
    <p:spTree>
      <p:nvGrpSpPr>
        <p:cNvPr id="1" name=""/>
        <p:cNvGrpSpPr/>
        <p:nvPr/>
      </p:nvGrpSpPr>
      <p:grpSpPr bwMode="auto">
        <a:xfrm>
          <a:off x="0" y="0"/>
          <a:ext cx="0" cy="0"/>
          <a:chOff x="0" y="0"/>
          <a:chExt cx="0" cy="0"/>
        </a:xfrm>
      </p:grpSpPr>
      <p:sp>
        <p:nvSpPr>
          <p:cNvPr id="2" name="Вертикальный заголовок 1"/>
          <p:cNvSpPr>
            <a:spLocks noGrp="1"/>
          </p:cNvSpPr>
          <p:nvPr>
            <p:ph type="title" orient="vert"/>
          </p:nvPr>
        </p:nvSpPr>
        <p:spPr bwMode="auto">
          <a:xfrm>
            <a:off x="8724900" y="365125"/>
            <a:ext cx="2628900" cy="5811838"/>
          </a:xfrm>
        </p:spPr>
        <p:txBody>
          <a:bodyPr vert="eaVert"/>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a:xfrm>
            <a:off x="838200" y="365125"/>
            <a:ext cx="7734300" cy="5811838"/>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81C8DC0E-995A-4958-B65F-3E9415333BDE}" type="datetimeFigureOut">
              <a:rPr lang="ru-RU"/>
              <a:t>23.01.2023</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B7CC4EBA-0829-4DF6-84C0-68BD6C845BF8}" type="slidenum">
              <a:rPr lang="ru-RU"/>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ru-RU"/>
              <a:t>Образец заголовка</a:t>
            </a:r>
            <a:endParaRPr/>
          </a:p>
        </p:txBody>
      </p:sp>
      <p:sp>
        <p:nvSpPr>
          <p:cNvPr id="3" name="Текст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1C8DC0E-995A-4958-B65F-3E9415333BDE}" type="datetimeFigureOut">
              <a:rPr lang="ru-RU"/>
              <a:t>23.01.2023</a:t>
            </a:fld>
            <a:endParaRPr lang="ru-RU"/>
          </a:p>
        </p:txBody>
      </p:sp>
      <p:sp>
        <p:nvSpPr>
          <p:cNvPr id="5" name="Нижний колонтитул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7CC4EBA-0829-4DF6-84C0-68BD6C845BF8}" type="slidenum">
              <a:rPr lang="ru-RU"/>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hyperlink" Target="https://vk.com/feed?section=search&amp;q=%23%D0%9C%D0%98%D0%A8%D0%9A%D0%90" TargetMode="External"/><Relationship Id="rId7"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6.jpe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hyperlink" Target="https://vk.com/away.php?to=https%3A%2F%2Fkupnokreml.ru%2Fprojects&amp;post=-147518179_700&amp;cc_key=" TargetMode="External"/><Relationship Id="rId7"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32.png"/><Relationship Id="rId9" Type="http://schemas.openxmlformats.org/officeDocument/2006/relationships/image" Target="../media/image51.jpeg"/></Relationships>
</file>

<file path=ppt/slides/_rels/slide22.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32.png"/><Relationship Id="rId7"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32.png"/><Relationship Id="rId7" Type="http://schemas.openxmlformats.org/officeDocument/2006/relationships/image" Target="../media/image60.jpeg"/><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63.jpeg"/></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70.jpeg"/><Relationship Id="rId4" Type="http://schemas.openxmlformats.org/officeDocument/2006/relationships/image" Target="../media/image69.jpg"/></Relationships>
</file>

<file path=ppt/slides/_rels/slide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72.jpeg"/></Relationships>
</file>

<file path=ppt/slides/_rels/slide2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3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3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3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87.jpg"/></Relationships>
</file>

<file path=ppt/slides/_rels/slide3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89.jpg"/></Relationships>
</file>

<file path=ppt/slides/_rels/slide3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92.jpeg"/><Relationship Id="rId4" Type="http://schemas.openxmlformats.org/officeDocument/2006/relationships/image" Target="../media/image91.jpeg"/></Relationships>
</file>

<file path=ppt/slides/_rels/slide3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95.jpeg"/><Relationship Id="rId4" Type="http://schemas.openxmlformats.org/officeDocument/2006/relationships/image" Target="../media/image94.jpeg"/></Relationships>
</file>

<file path=ppt/slides/_rels/slide3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JPG"/><Relationship Id="rId4" Type="http://schemas.openxmlformats.org/officeDocument/2006/relationships/image" Target="../media/image97.JPG"/></Relationships>
</file>

<file path=ppt/slides/_rels/slide37.xml.rels><?xml version="1.0" encoding="UTF-8" standalone="yes"?>
<Relationships xmlns="http://schemas.openxmlformats.org/package/2006/relationships"><Relationship Id="rId3" Type="http://schemas.openxmlformats.org/officeDocument/2006/relationships/image" Target="../media/image100.JPG"/><Relationship Id="rId7" Type="http://schemas.openxmlformats.org/officeDocument/2006/relationships/image" Target="../media/image104.jpe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3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106.jpeg"/></Relationships>
</file>

<file path=ppt/slides/_rels/slide3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109.jpeg"/><Relationship Id="rId4" Type="http://schemas.openxmlformats.org/officeDocument/2006/relationships/image" Target="../media/image108.jpg"/></Relationships>
</file>

<file path=ppt/slides/_rels/slide4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113.jpeg"/><Relationship Id="rId5" Type="http://schemas.openxmlformats.org/officeDocument/2006/relationships/image" Target="../media/image112.png"/><Relationship Id="rId4" Type="http://schemas.openxmlformats.org/officeDocument/2006/relationships/image" Target="../media/image111.jpeg"/></Relationships>
</file>

<file path=ppt/slides/_rels/slide41.xml.rels><?xml version="1.0" encoding="UTF-8" standalone="yes"?>
<Relationships xmlns="http://schemas.openxmlformats.org/package/2006/relationships"><Relationship Id="rId3" Type="http://schemas.openxmlformats.org/officeDocument/2006/relationships/hyperlink" Target="https://www.nn-volley.ru/main/about-club/team-news/782-itogi-predsezonnoy-press-konferentsii-nizhegorodskogo-voleybolnogo-kluba-video/" TargetMode="External"/><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png"/><Relationship Id="rId1" Type="http://schemas.openxmlformats.org/officeDocument/2006/relationships/slideLayout" Target="../slideLayouts/slideLayout1.xml"/><Relationship Id="rId5" Type="http://schemas.openxmlformats.org/officeDocument/2006/relationships/image" Target="../media/image117.jpeg"/><Relationship Id="rId4" Type="http://schemas.openxmlformats.org/officeDocument/2006/relationships/image" Target="../media/image116.jpeg"/></Relationships>
</file>

<file path=ppt/slides/_rels/slide4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4.png"/><Relationship Id="rId1" Type="http://schemas.openxmlformats.org/officeDocument/2006/relationships/slideLayout" Target="../slideLayouts/slideLayout1.xml"/><Relationship Id="rId5" Type="http://schemas.openxmlformats.org/officeDocument/2006/relationships/image" Target="../media/image120.jpeg"/><Relationship Id="rId4" Type="http://schemas.openxmlformats.org/officeDocument/2006/relationships/image" Target="../media/image119.jpeg"/></Relationships>
</file>

<file path=ppt/slides/_rels/slide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14.png"/><Relationship Id="rId1" Type="http://schemas.openxmlformats.org/officeDocument/2006/relationships/slideLayout" Target="../slideLayouts/slideLayout1.xml"/><Relationship Id="rId5" Type="http://schemas.openxmlformats.org/officeDocument/2006/relationships/image" Target="../media/image123.jpeg"/><Relationship Id="rId4" Type="http://schemas.openxmlformats.org/officeDocument/2006/relationships/image" Target="../media/image122.jpeg"/></Relationships>
</file>

<file path=ppt/slides/_rels/slide4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14.png"/><Relationship Id="rId1" Type="http://schemas.openxmlformats.org/officeDocument/2006/relationships/slideLayout" Target="../slideLayouts/slideLayout1.xml"/><Relationship Id="rId5" Type="http://schemas.openxmlformats.org/officeDocument/2006/relationships/image" Target="../media/image126.jpeg"/><Relationship Id="rId4" Type="http://schemas.openxmlformats.org/officeDocument/2006/relationships/image" Target="../media/image125.jpeg"/></Relationships>
</file>

<file path=ppt/slides/_rels/slide46.xml.rels><?xml version="1.0" encoding="UTF-8" standalone="yes"?>
<Relationships xmlns="http://schemas.openxmlformats.org/package/2006/relationships"><Relationship Id="rId3" Type="http://schemas.openxmlformats.org/officeDocument/2006/relationships/hyperlink" Target="https://vk.com/aefremtsev" TargetMode="External"/><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hyperlink" Target="https://ok.ru/group/53469547397318"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2481255" y="1478065"/>
            <a:ext cx="7876403" cy="4098174"/>
          </a:xfrm>
        </p:spPr>
        <p:txBody>
          <a:bodyPr>
            <a:normAutofit fontScale="90000"/>
          </a:bodyPr>
          <a:lstStyle/>
          <a:p>
            <a:pPr>
              <a:lnSpc>
                <a:spcPct val="150000"/>
              </a:lnSpc>
              <a:defRPr/>
            </a:pP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2800" b="1" dirty="0">
                <a:ln/>
                <a:solidFill>
                  <a:srgbClr val="5E0000"/>
                </a:solidFill>
                <a:latin typeface="Arial Narrow"/>
              </a:rPr>
              <a:t/>
            </a:r>
            <a:br>
              <a:rPr lang="ru-RU" sz="2800" b="1" dirty="0">
                <a:ln/>
                <a:solidFill>
                  <a:srgbClr val="5E0000"/>
                </a:solidFill>
                <a:latin typeface="Arial Narrow"/>
              </a:rPr>
            </a:br>
            <a:r>
              <a:rPr lang="ru-RU" sz="4100" b="1" dirty="0">
                <a:ln/>
                <a:solidFill>
                  <a:srgbClr val="5E0000"/>
                </a:solidFill>
                <a:latin typeface="Arial Narrow"/>
              </a:rPr>
              <a:t>ОТЧЕТ ДЕПУТАТА </a:t>
            </a:r>
            <a:br>
              <a:rPr lang="ru-RU" sz="4100" b="1" dirty="0">
                <a:ln/>
                <a:solidFill>
                  <a:srgbClr val="5E0000"/>
                </a:solidFill>
                <a:latin typeface="Arial Narrow"/>
              </a:rPr>
            </a:br>
            <a:r>
              <a:rPr lang="ru-RU" sz="4100" b="1" dirty="0">
                <a:ln/>
                <a:solidFill>
                  <a:srgbClr val="5E0000"/>
                </a:solidFill>
                <a:latin typeface="Arial Narrow"/>
              </a:rPr>
              <a:t>ЗАКОНОДАТЕЛЬНОГО СОБРАНИЯ</a:t>
            </a:r>
            <a:br>
              <a:rPr lang="ru-RU" sz="4100" b="1" dirty="0">
                <a:ln/>
                <a:solidFill>
                  <a:srgbClr val="5E0000"/>
                </a:solidFill>
                <a:latin typeface="Arial Narrow"/>
              </a:rPr>
            </a:br>
            <a:r>
              <a:rPr lang="ru-RU" sz="4100" b="1" dirty="0">
                <a:ln/>
                <a:solidFill>
                  <a:srgbClr val="5E0000"/>
                </a:solidFill>
                <a:latin typeface="Arial Narrow"/>
              </a:rPr>
              <a:t>НИЖЕГОРОДСКОЙ ОБЛАСТИ</a:t>
            </a:r>
            <a:br>
              <a:rPr lang="ru-RU" sz="4100" b="1" dirty="0">
                <a:ln/>
                <a:solidFill>
                  <a:srgbClr val="5E0000"/>
                </a:solidFill>
                <a:latin typeface="Arial Narrow"/>
              </a:rPr>
            </a:br>
            <a:r>
              <a:rPr lang="ru-RU" sz="4100" b="1" u="sng" dirty="0">
                <a:ln/>
                <a:solidFill>
                  <a:srgbClr val="5E0000"/>
                </a:solidFill>
                <a:latin typeface="Arial Narrow"/>
              </a:rPr>
              <a:t>ЕФРЕМЦЕВА </a:t>
            </a:r>
            <a:br>
              <a:rPr lang="ru-RU" sz="4100" b="1" u="sng" dirty="0">
                <a:ln/>
                <a:solidFill>
                  <a:srgbClr val="5E0000"/>
                </a:solidFill>
                <a:latin typeface="Arial Narrow"/>
              </a:rPr>
            </a:br>
            <a:r>
              <a:rPr lang="ru-RU" sz="4100" b="1" u="sng" dirty="0">
                <a:ln/>
                <a:solidFill>
                  <a:srgbClr val="5E0000"/>
                </a:solidFill>
                <a:latin typeface="Arial Narrow"/>
              </a:rPr>
              <a:t>АЛЕКСАНДРА ВЛАДИМИРОВИЧА </a:t>
            </a:r>
            <a:r>
              <a:rPr lang="ru-RU" sz="3900" b="1" dirty="0">
                <a:ln/>
                <a:solidFill>
                  <a:srgbClr val="5E0000"/>
                </a:solidFill>
                <a:latin typeface="Arial Narrow"/>
              </a:rPr>
              <a:t/>
            </a:r>
            <a:br>
              <a:rPr lang="ru-RU" sz="3900" b="1" dirty="0">
                <a:ln/>
                <a:solidFill>
                  <a:srgbClr val="5E0000"/>
                </a:solidFill>
                <a:latin typeface="Arial Narrow"/>
              </a:rPr>
            </a:br>
            <a:endParaRPr lang="ru-RU" sz="3900" dirty="0"/>
          </a:p>
        </p:txBody>
      </p:sp>
      <p:pic>
        <p:nvPicPr>
          <p:cNvPr id="8" name="Рисунок 7"/>
          <p:cNvPicPr>
            <a:picLocks noChangeAspect="1"/>
          </p:cNvPicPr>
          <p:nvPr/>
        </p:nvPicPr>
        <p:blipFill>
          <a:blip r:embed="rId2"/>
          <a:stretch/>
        </p:blipFill>
        <p:spPr bwMode="auto">
          <a:xfrm>
            <a:off x="679565" y="7575"/>
            <a:ext cx="1579300" cy="1130503"/>
          </a:xfrm>
          <a:prstGeom prst="rect">
            <a:avLst/>
          </a:prstGeom>
        </p:spPr>
      </p:pic>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cxnSp>
        <p:nvCxnSpPr>
          <p:cNvPr id="22" name="Прямая соединительная линия 21"/>
          <p:cNvCxnSpPr>
            <a:cxnSpLocks/>
          </p:cNvCxnSpPr>
          <p:nvPr/>
        </p:nvCxnSpPr>
        <p:spPr bwMode="auto">
          <a:xfrm flipV="1">
            <a:off x="7905404" y="6159731"/>
            <a:ext cx="3241963" cy="16625"/>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28" name="Прямоугольник 27"/>
          <p:cNvSpPr/>
          <p:nvPr/>
        </p:nvSpPr>
        <p:spPr bwMode="auto">
          <a:xfrm>
            <a:off x="7433609" y="5691880"/>
            <a:ext cx="4361170" cy="400110"/>
          </a:xfrm>
          <a:prstGeom prst="rect">
            <a:avLst/>
          </a:prstGeom>
        </p:spPr>
        <p:txBody>
          <a:bodyPr wrap="square">
            <a:spAutoFit/>
          </a:bodyPr>
          <a:lstStyle/>
          <a:p>
            <a:pPr marL="0" marR="0" lvl="0" indent="0" algn="l" defTabSz="914400">
              <a:lnSpc>
                <a:spcPct val="100000"/>
              </a:lnSpc>
              <a:spcBef>
                <a:spcPts val="0"/>
              </a:spcBef>
              <a:spcAft>
                <a:spcPts val="0"/>
              </a:spcAft>
              <a:buClrTx/>
              <a:buSzTx/>
              <a:buFontTx/>
              <a:buNone/>
              <a:defRPr/>
            </a:pPr>
            <a:r>
              <a:rPr lang="ru-RU" sz="2000" b="1" i="0" u="none" strike="noStrike" cap="none" spc="0" dirty="0">
                <a:ln/>
                <a:solidFill>
                  <a:srgbClr val="5E0000"/>
                </a:solidFill>
                <a:latin typeface="Arial Narrow"/>
                <a:ea typeface="Arial"/>
                <a:cs typeface="Arial"/>
              </a:rPr>
              <a:t>ОТЧЕТНЫЙ ПЕРИОД: 2022 год</a:t>
            </a:r>
            <a:endParaRPr lang="ru-RU" sz="2000" b="0" i="0" u="none" strike="noStrike" cap="none" spc="0" dirty="0">
              <a:ln>
                <a:noFill/>
              </a:ln>
              <a:solidFill>
                <a:prstClr val="black"/>
              </a:solidFill>
              <a:latin typeface="Calibri"/>
              <a:ea typeface="Arial"/>
              <a:cs typeface="Arial"/>
            </a:endParaRPr>
          </a:p>
        </p:txBody>
      </p:sp>
      <p:cxnSp>
        <p:nvCxnSpPr>
          <p:cNvPr id="36" name="Прямая соединительная линия 35"/>
          <p:cNvCxnSpPr>
            <a:cxnSpLocks/>
          </p:cNvCxnSpPr>
          <p:nvPr/>
        </p:nvCxnSpPr>
        <p:spPr bwMode="auto">
          <a:xfrm flipV="1">
            <a:off x="724901" y="1138078"/>
            <a:ext cx="1935172" cy="6367"/>
          </a:xfrm>
          <a:prstGeom prst="line">
            <a:avLst/>
          </a:prstGeom>
          <a:ln w="19050">
            <a:solidFill>
              <a:srgbClr val="7E0000"/>
            </a:solidFill>
          </a:ln>
        </p:spPr>
        <p:style>
          <a:lnRef idx="1">
            <a:schemeClr val="accent4"/>
          </a:lnRef>
          <a:fillRef idx="0">
            <a:schemeClr val="accent4"/>
          </a:fillRef>
          <a:effectRef idx="0">
            <a:schemeClr val="accent4"/>
          </a:effectRef>
          <a:fontRef idx="minor">
            <a:schemeClr val="tx1"/>
          </a:fontRef>
        </p:style>
      </p:cxnSp>
      <p:cxnSp>
        <p:nvCxnSpPr>
          <p:cNvPr id="82" name="Прямая соединительная линия 81"/>
          <p:cNvCxnSpPr>
            <a:cxnSpLocks/>
          </p:cNvCxnSpPr>
          <p:nvPr/>
        </p:nvCxnSpPr>
        <p:spPr bwMode="auto">
          <a:xfrm flipV="1">
            <a:off x="8145646" y="6291997"/>
            <a:ext cx="2378267" cy="11104"/>
          </a:xfrm>
          <a:prstGeom prst="line">
            <a:avLst/>
          </a:prstGeom>
          <a:ln w="19050">
            <a:solidFill>
              <a:srgbClr val="5E0000"/>
            </a:solidFill>
          </a:ln>
        </p:spPr>
        <p:style>
          <a:lnRef idx="1">
            <a:schemeClr val="accent4"/>
          </a:lnRef>
          <a:fillRef idx="0">
            <a:schemeClr val="accent4"/>
          </a:fillRef>
          <a:effectRef idx="0">
            <a:schemeClr val="accent4"/>
          </a:effectRef>
          <a:fontRef idx="minor">
            <a:schemeClr val="tx1"/>
          </a:fontRef>
        </p:style>
      </p:cxnSp>
      <p:cxnSp>
        <p:nvCxnSpPr>
          <p:cNvPr id="102" name="Прямая соединительная линия 101"/>
          <p:cNvCxnSpPr>
            <a:cxnSpLocks/>
          </p:cNvCxnSpPr>
          <p:nvPr/>
        </p:nvCxnSpPr>
        <p:spPr bwMode="auto">
          <a:xfrm>
            <a:off x="724901" y="1280161"/>
            <a:ext cx="1652539" cy="0"/>
          </a:xfrm>
          <a:prstGeom prst="line">
            <a:avLst/>
          </a:prstGeom>
          <a:ln w="19050"/>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cxnSp>
        <p:nvCxnSpPr>
          <p:cNvPr id="22" name="Прямая соединительная линия 21"/>
          <p:cNvCxnSpPr>
            <a:cxnSpLocks/>
          </p:cNvCxnSpPr>
          <p:nvPr/>
        </p:nvCxnSpPr>
        <p:spPr bwMode="auto">
          <a:xfrm flipV="1">
            <a:off x="7905404" y="6159731"/>
            <a:ext cx="3241963" cy="16625"/>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36" name="Прямая соединительная линия 35"/>
          <p:cNvCxnSpPr>
            <a:cxnSpLocks/>
          </p:cNvCxnSpPr>
          <p:nvPr/>
        </p:nvCxnSpPr>
        <p:spPr bwMode="auto">
          <a:xfrm flipV="1">
            <a:off x="724901" y="1138078"/>
            <a:ext cx="1935172" cy="6367"/>
          </a:xfrm>
          <a:prstGeom prst="line">
            <a:avLst/>
          </a:prstGeom>
          <a:ln w="19050">
            <a:solidFill>
              <a:srgbClr val="7E0000"/>
            </a:solidFill>
          </a:ln>
        </p:spPr>
        <p:style>
          <a:lnRef idx="1">
            <a:schemeClr val="accent4"/>
          </a:lnRef>
          <a:fillRef idx="0">
            <a:schemeClr val="accent4"/>
          </a:fillRef>
          <a:effectRef idx="0">
            <a:schemeClr val="accent4"/>
          </a:effectRef>
          <a:fontRef idx="minor">
            <a:schemeClr val="tx1"/>
          </a:fontRef>
        </p:style>
      </p:cxnSp>
      <p:cxnSp>
        <p:nvCxnSpPr>
          <p:cNvPr id="82" name="Прямая соединительная линия 81"/>
          <p:cNvCxnSpPr>
            <a:cxnSpLocks/>
          </p:cNvCxnSpPr>
          <p:nvPr/>
        </p:nvCxnSpPr>
        <p:spPr bwMode="auto">
          <a:xfrm flipV="1">
            <a:off x="8145646" y="6291997"/>
            <a:ext cx="2378267" cy="11104"/>
          </a:xfrm>
          <a:prstGeom prst="line">
            <a:avLst/>
          </a:prstGeom>
          <a:ln w="19050">
            <a:solidFill>
              <a:srgbClr val="5E0000"/>
            </a:solidFill>
          </a:ln>
        </p:spPr>
        <p:style>
          <a:lnRef idx="1">
            <a:schemeClr val="accent4"/>
          </a:lnRef>
          <a:fillRef idx="0">
            <a:schemeClr val="accent4"/>
          </a:fillRef>
          <a:effectRef idx="0">
            <a:schemeClr val="accent4"/>
          </a:effectRef>
          <a:fontRef idx="minor">
            <a:schemeClr val="tx1"/>
          </a:fontRef>
        </p:style>
      </p:cxnSp>
      <p:cxnSp>
        <p:nvCxnSpPr>
          <p:cNvPr id="102" name="Прямая соединительная линия 101"/>
          <p:cNvCxnSpPr>
            <a:cxnSpLocks/>
          </p:cNvCxnSpPr>
          <p:nvPr/>
        </p:nvCxnSpPr>
        <p:spPr bwMode="auto">
          <a:xfrm>
            <a:off x="724901" y="1280161"/>
            <a:ext cx="1652539"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2" name="Прямоугольник 11"/>
          <p:cNvSpPr/>
          <p:nvPr/>
        </p:nvSpPr>
        <p:spPr bwMode="auto">
          <a:xfrm>
            <a:off x="3707477" y="1569709"/>
            <a:ext cx="8154785" cy="4893647"/>
          </a:xfrm>
          <a:prstGeom prst="rect">
            <a:avLst/>
          </a:prstGeom>
          <a:noFill/>
          <a:effectLst>
            <a:glow rad="139700">
              <a:schemeClr val="accent2">
                <a:satMod val="175000"/>
                <a:alpha val="40000"/>
              </a:schemeClr>
            </a:glow>
          </a:effectLst>
        </p:spPr>
        <p:txBody>
          <a:bodyPr wrap="square" lIns="91440" tIns="45720" rIns="91440" bIns="45720">
            <a:spAutoFit/>
          </a:bodyPr>
          <a:lstStyle/>
          <a:p>
            <a:pPr algn="ctr">
              <a:lnSpc>
                <a:spcPct val="150000"/>
              </a:lnSpc>
              <a:defRPr/>
            </a:pPr>
            <a:r>
              <a:rPr lang="ru-RU" sz="1600" i="1" dirty="0">
                <a:solidFill>
                  <a:srgbClr val="5E0000"/>
                </a:solidFill>
                <a:latin typeface="Arial Narrow"/>
                <a:ea typeface="Microsoft Sans Serif"/>
              </a:rPr>
              <a:t>Уважаемые избиратели!</a:t>
            </a:r>
          </a:p>
          <a:p>
            <a:pPr algn="ctr">
              <a:lnSpc>
                <a:spcPct val="150000"/>
              </a:lnSpc>
              <a:defRPr/>
            </a:pPr>
            <a:r>
              <a:rPr lang="ru-RU" sz="1600" i="1" dirty="0">
                <a:solidFill>
                  <a:srgbClr val="5E0000"/>
                </a:solidFill>
                <a:latin typeface="Arial Narrow"/>
                <a:ea typeface="Microsoft Sans Serif"/>
              </a:rPr>
              <a:t>Дорогие земляки!</a:t>
            </a:r>
          </a:p>
          <a:p>
            <a:pPr algn="just">
              <a:defRPr/>
            </a:pPr>
            <a:endParaRPr lang="ru-RU" sz="1600" i="1" dirty="0">
              <a:solidFill>
                <a:srgbClr val="5E0000"/>
              </a:solidFill>
              <a:latin typeface="Arial Narrow"/>
              <a:ea typeface="Microsoft Sans Serif"/>
            </a:endParaRPr>
          </a:p>
          <a:p>
            <a:pPr algn="just">
              <a:lnSpc>
                <a:spcPct val="150000"/>
              </a:lnSpc>
              <a:defRPr/>
            </a:pPr>
            <a:r>
              <a:rPr lang="ru-RU" sz="1600" i="1" dirty="0">
                <a:solidFill>
                  <a:srgbClr val="5E0000"/>
                </a:solidFill>
                <a:latin typeface="Arial Narrow"/>
                <a:ea typeface="Microsoft Sans Serif"/>
              </a:rPr>
              <a:t>	Прошедший год стал началом специальной военной операции на Украине. Этим самым разделив время на до и после. Исчезли полутона, и в обиход сводки борьбы с </a:t>
            </a:r>
            <a:r>
              <a:rPr lang="ru-RU" sz="1600" i="1" dirty="0" err="1">
                <a:solidFill>
                  <a:srgbClr val="5E0000"/>
                </a:solidFill>
                <a:latin typeface="Arial Narrow"/>
                <a:ea typeface="Microsoft Sans Serif"/>
              </a:rPr>
              <a:t>ковидом</a:t>
            </a:r>
            <a:r>
              <a:rPr lang="ru-RU" sz="1600" i="1" dirty="0">
                <a:solidFill>
                  <a:srgbClr val="5E0000"/>
                </a:solidFill>
                <a:latin typeface="Arial Narrow"/>
                <a:ea typeface="Microsoft Sans Serif"/>
              </a:rPr>
              <a:t> вошли </a:t>
            </a:r>
            <a:r>
              <a:rPr lang="ru-RU" sz="1600" i="1" dirty="0" smtClean="0">
                <a:solidFill>
                  <a:srgbClr val="5E0000"/>
                </a:solidFill>
                <a:latin typeface="Arial Narrow"/>
                <a:ea typeface="Microsoft Sans Serif"/>
              </a:rPr>
              <a:t>сводки военные. </a:t>
            </a:r>
            <a:r>
              <a:rPr lang="ru-RU" sz="1600" i="1" dirty="0">
                <a:solidFill>
                  <a:srgbClr val="5E0000"/>
                </a:solidFill>
                <a:latin typeface="Arial Narrow"/>
                <a:ea typeface="Microsoft Sans Serif"/>
              </a:rPr>
              <a:t>Тем не менее никуда не делись и насущные проблемы, требующие законодательного решения. Большие и маленькие, частные и общие. Одним из основных пунктов работы является и будет являться исполнение народной программы «Единой России</a:t>
            </a:r>
            <a:r>
              <a:rPr lang="ru-RU" sz="1600" i="1" dirty="0" smtClean="0">
                <a:solidFill>
                  <a:srgbClr val="5E0000"/>
                </a:solidFill>
                <a:latin typeface="Arial Narrow"/>
                <a:ea typeface="Microsoft Sans Serif"/>
              </a:rPr>
              <a:t>», тех наказов, которые получил от вас.</a:t>
            </a:r>
            <a:endParaRPr lang="ru-RU" sz="1600" i="1" dirty="0">
              <a:solidFill>
                <a:srgbClr val="5E0000"/>
              </a:solidFill>
              <a:latin typeface="Arial Narrow"/>
              <a:ea typeface="Microsoft Sans Serif"/>
            </a:endParaRPr>
          </a:p>
          <a:p>
            <a:pPr algn="just">
              <a:lnSpc>
                <a:spcPct val="150000"/>
              </a:lnSpc>
              <a:defRPr/>
            </a:pPr>
            <a:r>
              <a:rPr lang="ru-RU" sz="1600" i="1" dirty="0">
                <a:solidFill>
                  <a:srgbClr val="5E0000"/>
                </a:solidFill>
                <a:latin typeface="Arial Narrow"/>
                <a:ea typeface="Microsoft Sans Serif"/>
              </a:rPr>
              <a:t>	Представляю вашему вниманию свой отчет о депутатской работе за 2022 год.</a:t>
            </a:r>
          </a:p>
          <a:p>
            <a:pPr algn="just">
              <a:defRPr/>
            </a:pPr>
            <a:endParaRPr lang="ru-RU" sz="1600" i="1" dirty="0">
              <a:solidFill>
                <a:srgbClr val="5E0000"/>
              </a:solidFill>
              <a:latin typeface="Arial Narrow"/>
              <a:ea typeface="Microsoft Sans Serif"/>
            </a:endParaRPr>
          </a:p>
          <a:p>
            <a:pPr algn="r">
              <a:defRPr/>
            </a:pPr>
            <a:r>
              <a:rPr lang="ru-RU" sz="1600" i="1" dirty="0">
                <a:solidFill>
                  <a:srgbClr val="5E0000"/>
                </a:solidFill>
                <a:latin typeface="Arial Narrow"/>
                <a:ea typeface="Microsoft Sans Serif"/>
              </a:rPr>
              <a:t>С уважением, ваш депутат в Законодательном Собрании </a:t>
            </a:r>
            <a:br>
              <a:rPr lang="ru-RU" sz="1600" i="1" dirty="0">
                <a:solidFill>
                  <a:srgbClr val="5E0000"/>
                </a:solidFill>
                <a:latin typeface="Arial Narrow"/>
                <a:ea typeface="Microsoft Sans Serif"/>
              </a:rPr>
            </a:br>
            <a:r>
              <a:rPr lang="ru-RU" sz="1600" i="1" dirty="0">
                <a:solidFill>
                  <a:srgbClr val="5E0000"/>
                </a:solidFill>
                <a:latin typeface="Arial Narrow"/>
                <a:ea typeface="Microsoft Sans Serif"/>
              </a:rPr>
              <a:t>Нижегородской области </a:t>
            </a:r>
            <a:br>
              <a:rPr lang="ru-RU" sz="1600" i="1" dirty="0">
                <a:solidFill>
                  <a:srgbClr val="5E0000"/>
                </a:solidFill>
                <a:latin typeface="Arial Narrow"/>
                <a:ea typeface="Microsoft Sans Serif"/>
              </a:rPr>
            </a:br>
            <a:r>
              <a:rPr lang="ru-RU" sz="1600" i="1" dirty="0" err="1">
                <a:solidFill>
                  <a:srgbClr val="5E0000"/>
                </a:solidFill>
                <a:latin typeface="Arial Narrow"/>
                <a:ea typeface="Microsoft Sans Serif"/>
              </a:rPr>
              <a:t>А.В.Ефремцев</a:t>
            </a:r>
            <a:endParaRPr sz="1600" i="1" dirty="0">
              <a:solidFill>
                <a:srgbClr val="5E0000"/>
              </a:solidFill>
              <a:latin typeface="Arial Narrow"/>
              <a:ea typeface="Microsoft Sans Serif"/>
            </a:endParaRPr>
          </a:p>
          <a:p>
            <a:pPr>
              <a:defRPr/>
            </a:pPr>
            <a:endParaRPr lang="ru-RU" sz="1600" i="1" dirty="0">
              <a:solidFill>
                <a:srgbClr val="5E0000"/>
              </a:solidFill>
              <a:latin typeface="Arial Narrow"/>
              <a:ea typeface="Microsoft Sans Serif"/>
            </a:endParaRPr>
          </a:p>
        </p:txBody>
      </p:sp>
      <p:pic>
        <p:nvPicPr>
          <p:cNvPr id="14" name="Рисунок 13"/>
          <p:cNvPicPr>
            <a:picLocks noChangeAspect="1"/>
          </p:cNvPicPr>
          <p:nvPr/>
        </p:nvPicPr>
        <p:blipFill>
          <a:blip r:embed="rId2"/>
          <a:stretch/>
        </p:blipFill>
        <p:spPr bwMode="auto">
          <a:xfrm>
            <a:off x="679565" y="7575"/>
            <a:ext cx="1579300" cy="1130503"/>
          </a:xfrm>
          <a:prstGeom prst="rect">
            <a:avLst/>
          </a:prstGeom>
        </p:spPr>
      </p:pic>
      <p:pic>
        <p:nvPicPr>
          <p:cNvPr id="2" name="Рисунок 1"/>
          <p:cNvPicPr>
            <a:picLocks noChangeAspect="1"/>
          </p:cNvPicPr>
          <p:nvPr/>
        </p:nvPicPr>
        <p:blipFill>
          <a:blip r:embed="rId3"/>
          <a:stretch/>
        </p:blipFill>
        <p:spPr bwMode="auto">
          <a:xfrm>
            <a:off x="1060296" y="1553782"/>
            <a:ext cx="2435558" cy="2702334"/>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092" y="1569709"/>
            <a:ext cx="2678762" cy="357168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dirty="0">
                <a:ln/>
                <a:solidFill>
                  <a:srgbClr val="5E0000"/>
                </a:solidFill>
                <a:latin typeface="Arial Narrow"/>
              </a:rPr>
              <a:t>РАБОТА В ЗАКОНОДАТЕЛЬНОМ СОБРАНИИ</a:t>
            </a:r>
            <a:endParaRPr lang="ru-RU" sz="4000" b="1" dirty="0">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flipH="1">
            <a:off x="9840416" y="4581128"/>
            <a:ext cx="1296144" cy="792088"/>
          </a:xfrm>
          <a:ln>
            <a:prstDash val="sysDot"/>
          </a:ln>
        </p:spPr>
        <p:style>
          <a:lnRef idx="2">
            <a:schemeClr val="accent3"/>
          </a:lnRef>
          <a:fillRef idx="1">
            <a:schemeClr val="lt1"/>
          </a:fillRef>
          <a:effectRef idx="0">
            <a:schemeClr val="accent3"/>
          </a:effectRef>
          <a:fontRef idx="minor">
            <a:schemeClr val="dk1"/>
          </a:fontRef>
        </p:style>
        <p:txBody>
          <a:bodyPr>
            <a:normAutofit fontScale="32500" lnSpcReduction="20000"/>
          </a:bodyPr>
          <a:lstStyle/>
          <a:p>
            <a:pPr>
              <a:defRPr/>
            </a:pPr>
            <a:endParaRPr lang="ru-RU" dirty="0"/>
          </a:p>
          <a:p>
            <a:pPr>
              <a:defRPr/>
            </a:pPr>
            <a:r>
              <a:rPr lang="ru-RU" sz="2000" b="1" dirty="0">
                <a:ln/>
                <a:solidFill>
                  <a:srgbClr val="5E0000"/>
                </a:solidFill>
                <a:latin typeface="Arial Narrow"/>
              </a:rPr>
              <a:t>ФОТО ДЕПУТАТА</a:t>
            </a:r>
            <a:endParaRPr dirty="0"/>
          </a:p>
          <a:p>
            <a:pPr>
              <a:lnSpc>
                <a:spcPct val="100000"/>
              </a:lnSpc>
              <a:spcBef>
                <a:spcPts val="0"/>
              </a:spcBef>
              <a:defRPr/>
            </a:pPr>
            <a:r>
              <a:rPr lang="ru-RU" sz="2000" b="1" dirty="0">
                <a:ln/>
                <a:solidFill>
                  <a:srgbClr val="5E0000"/>
                </a:solidFill>
                <a:latin typeface="Arial Narrow"/>
              </a:rPr>
              <a:t> на заседаниях Законодательного Собрания, заседаниях комитетов и т.п.</a:t>
            </a:r>
            <a:endParaRPr dirty="0"/>
          </a:p>
        </p:txBody>
      </p:sp>
      <p:sp>
        <p:nvSpPr>
          <p:cNvPr id="13" name="Прямоугольник 12"/>
          <p:cNvSpPr/>
          <p:nvPr/>
        </p:nvSpPr>
        <p:spPr bwMode="auto">
          <a:xfrm>
            <a:off x="622300" y="2235201"/>
            <a:ext cx="8216900" cy="846386"/>
          </a:xfrm>
          <a:prstGeom prst="rect">
            <a:avLst/>
          </a:prstGeom>
          <a:noFill/>
        </p:spPr>
        <p:txBody>
          <a:bodyPr wrap="square" lIns="91440" tIns="45720" rIns="91440" bIns="45720">
            <a:spAutoFit/>
          </a:bodyPr>
          <a:lstStyle/>
          <a:p>
            <a:pPr algn="ctr">
              <a:defRPr/>
            </a:pPr>
            <a:endParaRPr lang="ru-RU" sz="2500" b="1" dirty="0">
              <a:ln/>
              <a:solidFill>
                <a:srgbClr val="5E0000"/>
              </a:solidFill>
              <a:latin typeface="Arial Narrow"/>
            </a:endParaRPr>
          </a:p>
          <a:p>
            <a:pPr algn="ctr">
              <a:defRPr/>
            </a:pPr>
            <a:endParaRPr lang="ru-RU"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scaled="1"/>
              </a:gradFill>
            </a:endParaRPr>
          </a:p>
        </p:txBody>
      </p:sp>
      <p:sp>
        <p:nvSpPr>
          <p:cNvPr id="14" name="Прямоугольник 13"/>
          <p:cNvSpPr/>
          <p:nvPr/>
        </p:nvSpPr>
        <p:spPr bwMode="auto">
          <a:xfrm>
            <a:off x="730448" y="1276737"/>
            <a:ext cx="11128094" cy="1077218"/>
          </a:xfrm>
          <a:prstGeom prst="rect">
            <a:avLst/>
          </a:prstGeom>
          <a:noFill/>
        </p:spPr>
        <p:txBody>
          <a:bodyPr wrap="square" lIns="91440" tIns="45720" rIns="91440" bIns="45720">
            <a:spAutoFit/>
          </a:bodyPr>
          <a:lstStyle/>
          <a:p>
            <a:pPr indent="533400" algn="just">
              <a:defRPr/>
            </a:pPr>
            <a:r>
              <a:rPr lang="ru-RU" sz="3600" b="1" dirty="0">
                <a:ln/>
                <a:solidFill>
                  <a:srgbClr val="5E0000"/>
                </a:solidFill>
                <a:latin typeface="Arial Narrow"/>
              </a:rPr>
              <a:t>Законотворческая работа </a:t>
            </a:r>
            <a:r>
              <a:rPr lang="ru-RU" sz="3600" b="1" dirty="0" smtClean="0">
                <a:ln/>
                <a:solidFill>
                  <a:srgbClr val="5E0000"/>
                </a:solidFill>
                <a:latin typeface="Arial Narrow"/>
              </a:rPr>
              <a:t>депутата:</a:t>
            </a:r>
          </a:p>
          <a:p>
            <a:pPr indent="533400" algn="just">
              <a:defRPr/>
            </a:pPr>
            <a:endParaRPr lang="ru-RU" sz="1000" b="1" dirty="0" smtClean="0">
              <a:ln/>
              <a:solidFill>
                <a:srgbClr val="5E0000"/>
              </a:solidFill>
              <a:latin typeface="Arial Narrow"/>
            </a:endParaRPr>
          </a:p>
          <a:p>
            <a:pPr algn="just">
              <a:defRPr/>
            </a:pPr>
            <a:endParaRPr lang="ru-RU" dirty="0">
              <a:solidFill>
                <a:srgbClr val="740000"/>
              </a:solidFill>
            </a:endParaRPr>
          </a:p>
        </p:txBody>
      </p:sp>
      <p:sp>
        <p:nvSpPr>
          <p:cNvPr id="2" name="Прямоугольник 1"/>
          <p:cNvSpPr/>
          <p:nvPr/>
        </p:nvSpPr>
        <p:spPr>
          <a:xfrm>
            <a:off x="622300" y="1988840"/>
            <a:ext cx="11450364" cy="1107996"/>
          </a:xfrm>
          <a:prstGeom prst="rect">
            <a:avLst/>
          </a:prstGeom>
        </p:spPr>
        <p:txBody>
          <a:bodyPr wrap="square">
            <a:spAutoFit/>
          </a:bodyPr>
          <a:lstStyle/>
          <a:p>
            <a:pPr marL="285750" indent="-285750" algn="just">
              <a:buFont typeface="Wingdings" panose="05000000000000000000" pitchFamily="2" charset="2"/>
              <a:buChar char="§"/>
              <a:defRPr/>
            </a:pPr>
            <a:r>
              <a:rPr lang="ru-RU" sz="1600" b="1" dirty="0">
                <a:solidFill>
                  <a:srgbClr val="740000"/>
                </a:solidFill>
              </a:rPr>
              <a:t>Закон Нижегородской области № 146-З от 4 октября 2022 года «Об отдельных мерах по обеспечению качества и безопасности пищевой продукции в Нижегородской области" </a:t>
            </a:r>
            <a:r>
              <a:rPr lang="ru-RU" sz="1600" dirty="0">
                <a:solidFill>
                  <a:srgbClr val="740000"/>
                </a:solidFill>
              </a:rPr>
              <a:t>(внесен по инициативе комитета по агропромышленному комплексу и развитию сельских территорий</a:t>
            </a:r>
            <a:r>
              <a:rPr lang="ru-RU" sz="1600" dirty="0" smtClean="0">
                <a:solidFill>
                  <a:srgbClr val="740000"/>
                </a:solidFill>
              </a:rPr>
              <a:t>); </a:t>
            </a:r>
          </a:p>
          <a:p>
            <a:pPr marL="285750" indent="-285750" algn="just">
              <a:buFont typeface="Wingdings" panose="05000000000000000000" pitchFamily="2" charset="2"/>
              <a:buChar char="§"/>
              <a:defRPr/>
            </a:pPr>
            <a:endParaRPr lang="ru-RU" dirty="0">
              <a:solidFill>
                <a:srgbClr val="740000"/>
              </a:solidFill>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0449" y="3059949"/>
            <a:ext cx="3892215" cy="2595317"/>
          </a:xfrm>
          <a:prstGeom prst="rect">
            <a:avLst/>
          </a:prstGeom>
          <a:ln>
            <a:noFill/>
          </a:ln>
          <a:effectLst>
            <a:outerShdw blurRad="190500" algn="tl" rotWithShape="0">
              <a:srgbClr val="000000">
                <a:alpha val="70000"/>
              </a:srgbClr>
            </a:outerShdw>
          </a:effectLst>
        </p:spPr>
      </p:pic>
      <p:sp>
        <p:nvSpPr>
          <p:cNvPr id="5" name="Прямоугольник 4"/>
          <p:cNvSpPr/>
          <p:nvPr/>
        </p:nvSpPr>
        <p:spPr>
          <a:xfrm>
            <a:off x="622301" y="2924944"/>
            <a:ext cx="7558148" cy="4339650"/>
          </a:xfrm>
          <a:prstGeom prst="rect">
            <a:avLst/>
          </a:prstGeom>
        </p:spPr>
        <p:txBody>
          <a:bodyPr wrap="square">
            <a:spAutoFit/>
          </a:bodyPr>
          <a:lstStyle/>
          <a:p>
            <a:pPr marL="285750" indent="-285750">
              <a:buFont typeface="Wingdings" panose="05000000000000000000" pitchFamily="2" charset="2"/>
              <a:buChar char="§"/>
            </a:pPr>
            <a:r>
              <a:rPr lang="ru-RU" sz="1600" b="1" dirty="0" smtClean="0">
                <a:solidFill>
                  <a:srgbClr val="740000"/>
                </a:solidFill>
              </a:rPr>
              <a:t>Закон </a:t>
            </a:r>
            <a:r>
              <a:rPr lang="ru-RU" sz="1600" b="1" dirty="0">
                <a:solidFill>
                  <a:srgbClr val="740000"/>
                </a:solidFill>
              </a:rPr>
              <a:t>Нижегородской области № 200-З от 20 декабря 2022 года "О внесении изменений в Закон Нижегородской области "О мерах по развитию кадрового потенциала сельскохозяйственного производства Нижегородской области" </a:t>
            </a:r>
            <a:r>
              <a:rPr lang="ru-RU" sz="1600" dirty="0">
                <a:solidFill>
                  <a:srgbClr val="740000"/>
                </a:solidFill>
              </a:rPr>
              <a:t>(внесен по инициативе Молодежного парламента при Законодательном Собрании Нижегородской области</a:t>
            </a:r>
            <a:r>
              <a:rPr lang="ru-RU" sz="1600" dirty="0" smtClean="0">
                <a:solidFill>
                  <a:srgbClr val="740000"/>
                </a:solidFill>
              </a:rPr>
              <a:t>);</a:t>
            </a:r>
          </a:p>
          <a:p>
            <a:endParaRPr lang="ru-RU" sz="1600" dirty="0" smtClean="0">
              <a:solidFill>
                <a:srgbClr val="740000"/>
              </a:solidFill>
            </a:endParaRPr>
          </a:p>
          <a:p>
            <a:pPr marL="285750" indent="-285750">
              <a:buFont typeface="Wingdings" panose="05000000000000000000" pitchFamily="2" charset="2"/>
              <a:buChar char="§"/>
            </a:pPr>
            <a:r>
              <a:rPr lang="ru-RU" sz="1600" b="1" dirty="0" smtClean="0">
                <a:solidFill>
                  <a:srgbClr val="740000"/>
                </a:solidFill>
              </a:rPr>
              <a:t> </a:t>
            </a:r>
            <a:r>
              <a:rPr lang="ru-RU" sz="1600" b="1" dirty="0">
                <a:solidFill>
                  <a:srgbClr val="740000"/>
                </a:solidFill>
              </a:rPr>
              <a:t>Закон Нижегородской области № 202-З от 20 декабря 2022 года «О внесении изменений в Закон Нижегородской области "О наделении органов местного самоуправления муниципальных районов, муниципальных округов и городских округов Нижегородской области отдельными государственными полномочиями по организации мероприятий при осуществлении деятельности по обращению с животными без владельцев, а также по организации проведения мероприятий по предупреждению и ликвидации болезней животных, их лечению, защите населения от болезней, общих для человека и животных» </a:t>
            </a:r>
            <a:r>
              <a:rPr lang="ru-RU" sz="1600" dirty="0">
                <a:solidFill>
                  <a:srgbClr val="740000"/>
                </a:solidFill>
              </a:rPr>
              <a:t>(внесен по инициативе Губернатора области</a:t>
            </a:r>
            <a:r>
              <a:rPr lang="ru-RU" sz="1600" dirty="0" smtClean="0">
                <a:solidFill>
                  <a:srgbClr val="740000"/>
                </a:solidFill>
              </a:rPr>
              <a:t>);</a:t>
            </a:r>
            <a:endParaRPr lang="ru-RU" sz="1600" dirty="0">
              <a:solidFill>
                <a:srgbClr val="740000"/>
              </a:solidFill>
            </a:endParaRPr>
          </a:p>
          <a:p>
            <a:pPr marL="285750" indent="-285750">
              <a:buFont typeface="Wingdings" panose="05000000000000000000" pitchFamily="2" charset="2"/>
              <a:buChar char="§"/>
            </a:pPr>
            <a:endParaRPr lang="ru-RU" dirty="0" smtClean="0">
              <a:solidFill>
                <a:srgbClr val="740000"/>
              </a:solidFill>
            </a:endParaRPr>
          </a:p>
          <a:p>
            <a:pPr marL="285750" indent="-285750">
              <a:buFont typeface="Wingdings" panose="05000000000000000000" pitchFamily="2" charset="2"/>
              <a:buChar char="§"/>
            </a:pPr>
            <a:endParaRPr lang="ru-RU" dirty="0">
              <a:solidFill>
                <a:srgbClr val="74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dirty="0">
                <a:ln/>
                <a:solidFill>
                  <a:srgbClr val="5E0000"/>
                </a:solidFill>
                <a:latin typeface="Arial Narrow"/>
              </a:rPr>
              <a:t>РАБОТА В ЗАКОНОДАТЕЛЬНОМ СОБРАНИИ</a:t>
            </a:r>
            <a:endParaRPr lang="ru-RU" sz="4000" b="1" dirty="0">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flipH="1">
            <a:off x="9840416" y="4581128"/>
            <a:ext cx="1296144" cy="792088"/>
          </a:xfrm>
          <a:ln>
            <a:prstDash val="sysDot"/>
          </a:ln>
        </p:spPr>
        <p:style>
          <a:lnRef idx="2">
            <a:schemeClr val="accent3"/>
          </a:lnRef>
          <a:fillRef idx="1">
            <a:schemeClr val="lt1"/>
          </a:fillRef>
          <a:effectRef idx="0">
            <a:schemeClr val="accent3"/>
          </a:effectRef>
          <a:fontRef idx="minor">
            <a:schemeClr val="dk1"/>
          </a:fontRef>
        </p:style>
        <p:txBody>
          <a:bodyPr>
            <a:normAutofit fontScale="32500" lnSpcReduction="20000"/>
          </a:bodyPr>
          <a:lstStyle/>
          <a:p>
            <a:pPr>
              <a:defRPr/>
            </a:pPr>
            <a:endParaRPr lang="ru-RU" dirty="0"/>
          </a:p>
          <a:p>
            <a:pPr>
              <a:defRPr/>
            </a:pPr>
            <a:r>
              <a:rPr lang="ru-RU" sz="2000" b="1" dirty="0">
                <a:ln/>
                <a:solidFill>
                  <a:srgbClr val="5E0000"/>
                </a:solidFill>
                <a:latin typeface="Arial Narrow"/>
              </a:rPr>
              <a:t>ФОТО ДЕПУТАТА</a:t>
            </a:r>
            <a:endParaRPr dirty="0"/>
          </a:p>
          <a:p>
            <a:pPr>
              <a:lnSpc>
                <a:spcPct val="100000"/>
              </a:lnSpc>
              <a:spcBef>
                <a:spcPts val="0"/>
              </a:spcBef>
              <a:defRPr/>
            </a:pPr>
            <a:r>
              <a:rPr lang="ru-RU" sz="2000" b="1" dirty="0">
                <a:ln/>
                <a:solidFill>
                  <a:srgbClr val="5E0000"/>
                </a:solidFill>
                <a:latin typeface="Arial Narrow"/>
              </a:rPr>
              <a:t> на заседаниях Законодательного Собрания, заседаниях комитетов и т.п.</a:t>
            </a:r>
            <a:endParaRPr dirty="0"/>
          </a:p>
        </p:txBody>
      </p:sp>
      <p:sp>
        <p:nvSpPr>
          <p:cNvPr id="13" name="Прямоугольник 12"/>
          <p:cNvSpPr/>
          <p:nvPr/>
        </p:nvSpPr>
        <p:spPr bwMode="auto">
          <a:xfrm>
            <a:off x="622300" y="2235201"/>
            <a:ext cx="8216900" cy="846386"/>
          </a:xfrm>
          <a:prstGeom prst="rect">
            <a:avLst/>
          </a:prstGeom>
          <a:noFill/>
        </p:spPr>
        <p:txBody>
          <a:bodyPr wrap="square" lIns="91440" tIns="45720" rIns="91440" bIns="45720">
            <a:spAutoFit/>
          </a:bodyPr>
          <a:lstStyle/>
          <a:p>
            <a:pPr algn="ctr">
              <a:defRPr/>
            </a:pPr>
            <a:endParaRPr lang="ru-RU" sz="2500" b="1" dirty="0">
              <a:ln/>
              <a:solidFill>
                <a:srgbClr val="5E0000"/>
              </a:solidFill>
              <a:latin typeface="Arial Narrow"/>
            </a:endParaRPr>
          </a:p>
          <a:p>
            <a:pPr algn="ctr">
              <a:defRPr/>
            </a:pPr>
            <a:endParaRPr lang="ru-RU"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scaled="1"/>
              </a:gradFill>
            </a:endParaRPr>
          </a:p>
        </p:txBody>
      </p:sp>
      <p:sp>
        <p:nvSpPr>
          <p:cNvPr id="14" name="Прямоугольник 13"/>
          <p:cNvSpPr/>
          <p:nvPr/>
        </p:nvSpPr>
        <p:spPr bwMode="auto">
          <a:xfrm>
            <a:off x="730448" y="1276737"/>
            <a:ext cx="11128094" cy="1077218"/>
          </a:xfrm>
          <a:prstGeom prst="rect">
            <a:avLst/>
          </a:prstGeom>
          <a:noFill/>
        </p:spPr>
        <p:txBody>
          <a:bodyPr wrap="square" lIns="91440" tIns="45720" rIns="91440" bIns="45720">
            <a:spAutoFit/>
          </a:bodyPr>
          <a:lstStyle/>
          <a:p>
            <a:pPr indent="533400" algn="just">
              <a:defRPr/>
            </a:pPr>
            <a:r>
              <a:rPr lang="ru-RU" sz="3600" b="1" dirty="0">
                <a:ln/>
                <a:solidFill>
                  <a:srgbClr val="5E0000"/>
                </a:solidFill>
                <a:latin typeface="Arial Narrow"/>
              </a:rPr>
              <a:t>Законотворческая работа </a:t>
            </a:r>
            <a:r>
              <a:rPr lang="ru-RU" sz="3600" b="1" dirty="0" smtClean="0">
                <a:ln/>
                <a:solidFill>
                  <a:srgbClr val="5E0000"/>
                </a:solidFill>
                <a:latin typeface="Arial Narrow"/>
              </a:rPr>
              <a:t>депутата:</a:t>
            </a:r>
          </a:p>
          <a:p>
            <a:pPr indent="533400" algn="just">
              <a:defRPr/>
            </a:pPr>
            <a:endParaRPr lang="ru-RU" sz="1000" b="1" dirty="0" smtClean="0">
              <a:ln/>
              <a:solidFill>
                <a:srgbClr val="5E0000"/>
              </a:solidFill>
              <a:latin typeface="Arial Narrow"/>
            </a:endParaRPr>
          </a:p>
          <a:p>
            <a:pPr algn="just">
              <a:defRPr/>
            </a:pPr>
            <a:endParaRPr lang="ru-RU" dirty="0">
              <a:solidFill>
                <a:srgbClr val="740000"/>
              </a:solidFill>
            </a:endParaRPr>
          </a:p>
        </p:txBody>
      </p:sp>
      <p:sp>
        <p:nvSpPr>
          <p:cNvPr id="2" name="Прямоугольник 1"/>
          <p:cNvSpPr/>
          <p:nvPr/>
        </p:nvSpPr>
        <p:spPr>
          <a:xfrm>
            <a:off x="622300" y="1988840"/>
            <a:ext cx="11450364" cy="830997"/>
          </a:xfrm>
          <a:prstGeom prst="rect">
            <a:avLst/>
          </a:prstGeom>
        </p:spPr>
        <p:txBody>
          <a:bodyPr wrap="square">
            <a:spAutoFit/>
          </a:bodyPr>
          <a:lstStyle/>
          <a:p>
            <a:pPr marL="285750" indent="-285750" algn="just">
              <a:buFont typeface="Wingdings" panose="05000000000000000000" pitchFamily="2" charset="2"/>
              <a:buChar char="§"/>
              <a:defRPr/>
            </a:pPr>
            <a:r>
              <a:rPr lang="ru-RU" sz="1600" b="1" dirty="0">
                <a:solidFill>
                  <a:srgbClr val="740000"/>
                </a:solidFill>
              </a:rPr>
              <a:t>Постановление № 352-VII от 28 июля 2022 года «Об обращении Законодательного Собрания Нижегородской области "К Министру сельского хозяйства Российской Федерации Д.Н. Патрушеву по вопросу увеличения финансирования мероприятий государственной программы Российской Федерации "Комплексное развитие сельских </a:t>
            </a:r>
            <a:r>
              <a:rPr lang="ru-RU" sz="1600" b="1" dirty="0" smtClean="0">
                <a:solidFill>
                  <a:srgbClr val="740000"/>
                </a:solidFill>
              </a:rPr>
              <a:t>территорий«;</a:t>
            </a:r>
            <a:endParaRPr lang="ru-RU" sz="1600" b="1" dirty="0">
              <a:solidFill>
                <a:srgbClr val="740000"/>
              </a:solidFill>
            </a:endParaRPr>
          </a:p>
        </p:txBody>
      </p:sp>
      <p:sp>
        <p:nvSpPr>
          <p:cNvPr id="5" name="Прямоугольник 4"/>
          <p:cNvSpPr/>
          <p:nvPr/>
        </p:nvSpPr>
        <p:spPr>
          <a:xfrm>
            <a:off x="622301" y="2924944"/>
            <a:ext cx="6941433" cy="3816429"/>
          </a:xfrm>
          <a:prstGeom prst="rect">
            <a:avLst/>
          </a:prstGeom>
        </p:spPr>
        <p:txBody>
          <a:bodyPr wrap="square">
            <a:spAutoFit/>
          </a:bodyPr>
          <a:lstStyle/>
          <a:p>
            <a:pPr marL="285750" indent="-285750">
              <a:buFont typeface="Wingdings" panose="05000000000000000000" pitchFamily="2" charset="2"/>
              <a:buChar char="§"/>
            </a:pPr>
            <a:r>
              <a:rPr lang="ru-RU" sz="1600" b="1" dirty="0" smtClean="0">
                <a:solidFill>
                  <a:srgbClr val="740000"/>
                </a:solidFill>
              </a:rPr>
              <a:t>Постановление </a:t>
            </a:r>
            <a:r>
              <a:rPr lang="ru-RU" sz="1600" b="1" dirty="0">
                <a:solidFill>
                  <a:srgbClr val="740000"/>
                </a:solidFill>
              </a:rPr>
              <a:t>№ 443- VII от 27.10.2022 года «Об обращении Законодательного Собрания Нижегородской области к Председателю Комитета Совета Федерации по аграрно-продовольственной политике и природопользованию А.П. Майорову, Председателю Комитета Государственной Думы по аграрным вопросам В.И. Кашину, Министру сельского хозяйства Российской Федерации Д.Н. Патрушеву по вопросу реформирования учреждений мелиорации</a:t>
            </a:r>
            <a:r>
              <a:rPr lang="ru-RU" sz="1600" b="1" dirty="0" smtClean="0">
                <a:solidFill>
                  <a:srgbClr val="740000"/>
                </a:solidFill>
              </a:rPr>
              <a:t>»;</a:t>
            </a:r>
          </a:p>
          <a:p>
            <a:pPr marL="285750" indent="-285750">
              <a:buFont typeface="Wingdings" panose="05000000000000000000" pitchFamily="2" charset="2"/>
              <a:buChar char="§"/>
            </a:pPr>
            <a:endParaRPr lang="ru-RU" sz="1600" b="1" dirty="0">
              <a:solidFill>
                <a:srgbClr val="740000"/>
              </a:solidFill>
            </a:endParaRPr>
          </a:p>
          <a:p>
            <a:pPr marL="285750" indent="-285750">
              <a:buFont typeface="Wingdings" panose="05000000000000000000" pitchFamily="2" charset="2"/>
              <a:buChar char="§"/>
            </a:pPr>
            <a:r>
              <a:rPr lang="ru-RU" sz="1600" b="1" dirty="0">
                <a:solidFill>
                  <a:srgbClr val="740000"/>
                </a:solidFill>
              </a:rPr>
              <a:t>Закон Нижегородской области от 14 июля 2022 года </a:t>
            </a:r>
            <a:r>
              <a:rPr lang="ru-RU" sz="1600" b="1" dirty="0" smtClean="0">
                <a:solidFill>
                  <a:srgbClr val="740000"/>
                </a:solidFill>
              </a:rPr>
              <a:t/>
            </a:r>
            <a:br>
              <a:rPr lang="ru-RU" sz="1600" b="1" dirty="0" smtClean="0">
                <a:solidFill>
                  <a:srgbClr val="740000"/>
                </a:solidFill>
              </a:rPr>
            </a:br>
            <a:r>
              <a:rPr lang="ru-RU" sz="1600" b="1" dirty="0" smtClean="0">
                <a:solidFill>
                  <a:srgbClr val="740000"/>
                </a:solidFill>
              </a:rPr>
              <a:t>№ </a:t>
            </a:r>
            <a:r>
              <a:rPr lang="ru-RU" sz="1600" b="1" dirty="0">
                <a:solidFill>
                  <a:srgbClr val="740000"/>
                </a:solidFill>
              </a:rPr>
              <a:t>99-З  </a:t>
            </a:r>
            <a:r>
              <a:rPr lang="ru-RU" sz="1600" b="1" dirty="0" smtClean="0">
                <a:solidFill>
                  <a:srgbClr val="740000"/>
                </a:solidFill>
              </a:rPr>
              <a:t>"</a:t>
            </a:r>
            <a:r>
              <a:rPr lang="ru-RU" sz="1600" b="1" dirty="0">
                <a:solidFill>
                  <a:srgbClr val="740000"/>
                </a:solidFill>
              </a:rPr>
              <a:t>О внесении изменения в статью 2 Закона Нижегородской </a:t>
            </a:r>
            <a:r>
              <a:rPr lang="ru-RU" sz="1600" b="1" dirty="0" smtClean="0">
                <a:solidFill>
                  <a:srgbClr val="740000"/>
                </a:solidFill>
              </a:rPr>
              <a:t>области </a:t>
            </a:r>
            <a:r>
              <a:rPr lang="ru-RU" sz="1600" b="1" dirty="0">
                <a:solidFill>
                  <a:srgbClr val="740000"/>
                </a:solidFill>
              </a:rPr>
              <a:t>"О внесении изменений в Закон Нижегородской области "Об охране и использовании водных объектов в Нижегородской области" (</a:t>
            </a:r>
            <a:r>
              <a:rPr lang="ru-RU" sz="1600" dirty="0">
                <a:solidFill>
                  <a:srgbClr val="740000"/>
                </a:solidFill>
              </a:rPr>
              <a:t>внесен комитетом по экологии и природным </a:t>
            </a:r>
            <a:r>
              <a:rPr lang="ru-RU" sz="1600" dirty="0" smtClean="0">
                <a:solidFill>
                  <a:srgbClr val="740000"/>
                </a:solidFill>
              </a:rPr>
              <a:t>ресурсам по инициативе </a:t>
            </a:r>
            <a:r>
              <a:rPr lang="ru-RU" sz="1600" dirty="0" err="1" smtClean="0">
                <a:solidFill>
                  <a:srgbClr val="740000"/>
                </a:solidFill>
              </a:rPr>
              <a:t>Ефремцева</a:t>
            </a:r>
            <a:r>
              <a:rPr lang="ru-RU" sz="1600" dirty="0" smtClean="0">
                <a:solidFill>
                  <a:srgbClr val="740000"/>
                </a:solidFill>
              </a:rPr>
              <a:t> А.В.)</a:t>
            </a:r>
            <a:r>
              <a:rPr lang="ru-RU" sz="1600" b="1" dirty="0">
                <a:solidFill>
                  <a:srgbClr val="740000"/>
                </a:solidFill>
              </a:rPr>
              <a:t>;</a:t>
            </a:r>
          </a:p>
          <a:p>
            <a:pPr marL="285750" indent="-285750">
              <a:buFont typeface="Wingdings" panose="05000000000000000000" pitchFamily="2" charset="2"/>
              <a:buChar char="§"/>
            </a:pPr>
            <a:endParaRPr lang="ru-RU" dirty="0">
              <a:solidFill>
                <a:srgbClr val="740000"/>
              </a:solidFill>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9034" y="3112652"/>
            <a:ext cx="4146676" cy="311000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18714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dirty="0">
                <a:ln/>
                <a:solidFill>
                  <a:srgbClr val="5E0000"/>
                </a:solidFill>
                <a:latin typeface="Arial Narrow"/>
              </a:rPr>
              <a:t>РАБОТА В ЗАКОНОДАТЕЛЬНОМ СОБРАНИИ</a:t>
            </a:r>
            <a:endParaRPr lang="ru-RU" sz="4000" b="1" dirty="0">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flipH="1">
            <a:off x="9840416" y="4581128"/>
            <a:ext cx="1296144" cy="792088"/>
          </a:xfrm>
          <a:ln>
            <a:prstDash val="sysDot"/>
          </a:ln>
        </p:spPr>
        <p:style>
          <a:lnRef idx="2">
            <a:schemeClr val="accent3"/>
          </a:lnRef>
          <a:fillRef idx="1">
            <a:schemeClr val="lt1"/>
          </a:fillRef>
          <a:effectRef idx="0">
            <a:schemeClr val="accent3"/>
          </a:effectRef>
          <a:fontRef idx="minor">
            <a:schemeClr val="dk1"/>
          </a:fontRef>
        </p:style>
        <p:txBody>
          <a:bodyPr>
            <a:normAutofit fontScale="32500" lnSpcReduction="20000"/>
          </a:bodyPr>
          <a:lstStyle/>
          <a:p>
            <a:pPr>
              <a:defRPr/>
            </a:pPr>
            <a:endParaRPr lang="ru-RU" dirty="0"/>
          </a:p>
          <a:p>
            <a:pPr>
              <a:defRPr/>
            </a:pPr>
            <a:r>
              <a:rPr lang="ru-RU" sz="2000" b="1" dirty="0">
                <a:ln/>
                <a:solidFill>
                  <a:srgbClr val="5E0000"/>
                </a:solidFill>
                <a:latin typeface="Arial Narrow"/>
              </a:rPr>
              <a:t>ФОТО ДЕПУТАТА</a:t>
            </a:r>
            <a:endParaRPr dirty="0"/>
          </a:p>
          <a:p>
            <a:pPr>
              <a:lnSpc>
                <a:spcPct val="100000"/>
              </a:lnSpc>
              <a:spcBef>
                <a:spcPts val="0"/>
              </a:spcBef>
              <a:defRPr/>
            </a:pPr>
            <a:r>
              <a:rPr lang="ru-RU" sz="2000" b="1" dirty="0">
                <a:ln/>
                <a:solidFill>
                  <a:srgbClr val="5E0000"/>
                </a:solidFill>
                <a:latin typeface="Arial Narrow"/>
              </a:rPr>
              <a:t> на заседаниях Законодательного Собрания, заседаниях комитетов и т.п.</a:t>
            </a:r>
            <a:endParaRPr dirty="0"/>
          </a:p>
        </p:txBody>
      </p:sp>
      <p:sp>
        <p:nvSpPr>
          <p:cNvPr id="13" name="Прямоугольник 12"/>
          <p:cNvSpPr/>
          <p:nvPr/>
        </p:nvSpPr>
        <p:spPr bwMode="auto">
          <a:xfrm>
            <a:off x="622300" y="2235201"/>
            <a:ext cx="8216900" cy="846386"/>
          </a:xfrm>
          <a:prstGeom prst="rect">
            <a:avLst/>
          </a:prstGeom>
          <a:noFill/>
        </p:spPr>
        <p:txBody>
          <a:bodyPr wrap="square" lIns="91440" tIns="45720" rIns="91440" bIns="45720">
            <a:spAutoFit/>
          </a:bodyPr>
          <a:lstStyle/>
          <a:p>
            <a:pPr algn="ctr">
              <a:defRPr/>
            </a:pPr>
            <a:endParaRPr lang="ru-RU" sz="2500" b="1" dirty="0">
              <a:ln/>
              <a:solidFill>
                <a:srgbClr val="5E0000"/>
              </a:solidFill>
              <a:latin typeface="Arial Narrow"/>
            </a:endParaRPr>
          </a:p>
          <a:p>
            <a:pPr algn="ctr">
              <a:defRPr/>
            </a:pPr>
            <a:endParaRPr lang="ru-RU"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scaled="1"/>
              </a:gradFill>
            </a:endParaRPr>
          </a:p>
        </p:txBody>
      </p:sp>
      <p:sp>
        <p:nvSpPr>
          <p:cNvPr id="14" name="Прямоугольник 13"/>
          <p:cNvSpPr/>
          <p:nvPr/>
        </p:nvSpPr>
        <p:spPr bwMode="auto">
          <a:xfrm>
            <a:off x="730448" y="1276737"/>
            <a:ext cx="11128094" cy="1077218"/>
          </a:xfrm>
          <a:prstGeom prst="rect">
            <a:avLst/>
          </a:prstGeom>
          <a:noFill/>
        </p:spPr>
        <p:txBody>
          <a:bodyPr wrap="square" lIns="91440" tIns="45720" rIns="91440" bIns="45720">
            <a:spAutoFit/>
          </a:bodyPr>
          <a:lstStyle/>
          <a:p>
            <a:pPr indent="533400" algn="just">
              <a:defRPr/>
            </a:pPr>
            <a:r>
              <a:rPr lang="ru-RU" sz="3600" b="1" dirty="0">
                <a:ln/>
                <a:solidFill>
                  <a:srgbClr val="5E0000"/>
                </a:solidFill>
                <a:latin typeface="Arial Narrow"/>
              </a:rPr>
              <a:t>Законотворческая работа </a:t>
            </a:r>
            <a:r>
              <a:rPr lang="ru-RU" sz="3600" b="1" dirty="0" smtClean="0">
                <a:ln/>
                <a:solidFill>
                  <a:srgbClr val="5E0000"/>
                </a:solidFill>
                <a:latin typeface="Arial Narrow"/>
              </a:rPr>
              <a:t>депутата:</a:t>
            </a:r>
          </a:p>
          <a:p>
            <a:pPr indent="533400" algn="just">
              <a:defRPr/>
            </a:pPr>
            <a:endParaRPr lang="ru-RU" sz="1000" b="1" dirty="0" smtClean="0">
              <a:ln/>
              <a:solidFill>
                <a:srgbClr val="5E0000"/>
              </a:solidFill>
              <a:latin typeface="Arial Narrow"/>
            </a:endParaRPr>
          </a:p>
          <a:p>
            <a:pPr algn="just">
              <a:defRPr/>
            </a:pPr>
            <a:endParaRPr lang="ru-RU" dirty="0">
              <a:solidFill>
                <a:srgbClr val="740000"/>
              </a:solidFill>
            </a:endParaRPr>
          </a:p>
        </p:txBody>
      </p:sp>
      <p:sp>
        <p:nvSpPr>
          <p:cNvPr id="2" name="Прямоугольник 1"/>
          <p:cNvSpPr/>
          <p:nvPr/>
        </p:nvSpPr>
        <p:spPr>
          <a:xfrm>
            <a:off x="622300" y="1988840"/>
            <a:ext cx="11450364" cy="584775"/>
          </a:xfrm>
          <a:prstGeom prst="rect">
            <a:avLst/>
          </a:prstGeom>
        </p:spPr>
        <p:txBody>
          <a:bodyPr wrap="square">
            <a:spAutoFit/>
          </a:bodyPr>
          <a:lstStyle/>
          <a:p>
            <a:pPr marL="285750" indent="-285750" algn="just">
              <a:buFont typeface="Wingdings" panose="05000000000000000000" pitchFamily="2" charset="2"/>
              <a:buChar char="§"/>
              <a:defRPr/>
            </a:pPr>
            <a:r>
              <a:rPr lang="ru-RU" sz="1600" b="1" dirty="0">
                <a:solidFill>
                  <a:srgbClr val="740000"/>
                </a:solidFill>
              </a:rPr>
              <a:t>Закон Нижегородской области от 5 августа 2022 года № </a:t>
            </a:r>
            <a:r>
              <a:rPr lang="ru-RU" sz="1600" b="1" dirty="0" smtClean="0">
                <a:solidFill>
                  <a:srgbClr val="740000"/>
                </a:solidFill>
              </a:rPr>
              <a:t>117-З "О </a:t>
            </a:r>
            <a:r>
              <a:rPr lang="ru-RU" sz="1600" b="1" dirty="0">
                <a:solidFill>
                  <a:srgbClr val="740000"/>
                </a:solidFill>
              </a:rPr>
              <a:t>внесении изменений в Закон Нижегородской области "Об охоте и о сохранении охотничьих ресурсов в Нижегородской области" </a:t>
            </a:r>
            <a:r>
              <a:rPr lang="ru-RU" sz="1600" dirty="0">
                <a:solidFill>
                  <a:srgbClr val="740000"/>
                </a:solidFill>
              </a:rPr>
              <a:t>(внесен Губернатором Нижегородской области</a:t>
            </a:r>
            <a:r>
              <a:rPr lang="ru-RU" sz="1600" dirty="0" smtClean="0">
                <a:solidFill>
                  <a:srgbClr val="740000"/>
                </a:solidFill>
              </a:rPr>
              <a:t>);</a:t>
            </a:r>
            <a:endParaRPr lang="ru-RU" sz="1600" dirty="0">
              <a:solidFill>
                <a:srgbClr val="740000"/>
              </a:solidFill>
            </a:endParaRPr>
          </a:p>
        </p:txBody>
      </p:sp>
      <p:sp>
        <p:nvSpPr>
          <p:cNvPr id="5" name="Прямоугольник 4"/>
          <p:cNvSpPr/>
          <p:nvPr/>
        </p:nvSpPr>
        <p:spPr>
          <a:xfrm>
            <a:off x="622301" y="2924944"/>
            <a:ext cx="6941433" cy="3447098"/>
          </a:xfrm>
          <a:prstGeom prst="rect">
            <a:avLst/>
          </a:prstGeom>
        </p:spPr>
        <p:txBody>
          <a:bodyPr wrap="square">
            <a:spAutoFit/>
          </a:bodyPr>
          <a:lstStyle/>
          <a:p>
            <a:pPr marL="285750" indent="-285750">
              <a:buFont typeface="Wingdings" panose="05000000000000000000" pitchFamily="2" charset="2"/>
              <a:buChar char="§"/>
            </a:pPr>
            <a:r>
              <a:rPr lang="ru-RU" sz="1600" b="1" dirty="0">
                <a:solidFill>
                  <a:srgbClr val="740000"/>
                </a:solidFill>
              </a:rPr>
              <a:t>Постановление Законодательного Собрания области от 27 января  2022 года № 139-VII "Об обращении Законодательного Собрания Нижегородской области "К Министру природных ресурсов и экологии Российской Федерации А.А. Козлову по вопросу совершенствования действующего лесного законодательства" </a:t>
            </a:r>
            <a:r>
              <a:rPr lang="ru-RU" sz="1600" dirty="0">
                <a:solidFill>
                  <a:srgbClr val="740000"/>
                </a:solidFill>
              </a:rPr>
              <a:t>(внесен комитетом по экологи и природных ресурсов Нижегородской области</a:t>
            </a:r>
            <a:r>
              <a:rPr lang="ru-RU" sz="1600" dirty="0" smtClean="0">
                <a:solidFill>
                  <a:srgbClr val="740000"/>
                </a:solidFill>
              </a:rPr>
              <a:t>);</a:t>
            </a:r>
          </a:p>
          <a:p>
            <a:pPr marL="285750" indent="-285750">
              <a:buFont typeface="Wingdings" panose="05000000000000000000" pitchFamily="2" charset="2"/>
              <a:buChar char="§"/>
            </a:pPr>
            <a:endParaRPr lang="ru-RU" sz="1200" dirty="0" smtClean="0">
              <a:solidFill>
                <a:srgbClr val="740000"/>
              </a:solidFill>
            </a:endParaRPr>
          </a:p>
          <a:p>
            <a:pPr marL="285750" indent="-285750">
              <a:buFont typeface="Wingdings" panose="05000000000000000000" pitchFamily="2" charset="2"/>
              <a:buChar char="§"/>
            </a:pPr>
            <a:r>
              <a:rPr lang="ru-RU" sz="1600" b="1" dirty="0">
                <a:solidFill>
                  <a:srgbClr val="740000"/>
                </a:solidFill>
              </a:rPr>
              <a:t>Закон Нижегородской области от 05.08.2022 № 107-З "Об исполнении областного бюджета за 2021 </a:t>
            </a:r>
            <a:r>
              <a:rPr lang="ru-RU" sz="1600" b="1" dirty="0">
                <a:solidFill>
                  <a:srgbClr val="740000"/>
                </a:solidFill>
              </a:rPr>
              <a:t>год«;</a:t>
            </a:r>
          </a:p>
          <a:p>
            <a:pPr marL="285750" indent="-285750">
              <a:buFont typeface="Wingdings" panose="05000000000000000000" pitchFamily="2" charset="2"/>
              <a:buChar char="§"/>
            </a:pPr>
            <a:endParaRPr lang="ru-RU" sz="1200" b="1" dirty="0" smtClean="0">
              <a:solidFill>
                <a:srgbClr val="740000"/>
              </a:solidFill>
            </a:endParaRPr>
          </a:p>
          <a:p>
            <a:pPr marL="285750" indent="-285750">
              <a:buFont typeface="Wingdings" panose="05000000000000000000" pitchFamily="2" charset="2"/>
              <a:buChar char="§"/>
            </a:pPr>
            <a:r>
              <a:rPr lang="ru-RU" sz="1600" b="1" dirty="0" smtClean="0">
                <a:solidFill>
                  <a:srgbClr val="740000"/>
                </a:solidFill>
              </a:rPr>
              <a:t>Закон </a:t>
            </a:r>
            <a:r>
              <a:rPr lang="ru-RU" sz="1600" b="1" dirty="0">
                <a:solidFill>
                  <a:srgbClr val="740000"/>
                </a:solidFill>
              </a:rPr>
              <a:t>Нижегородской области от 20.12.2022 № 197-З "Об областном бюджете на 2023 год и на плановый период 2024 и 2025 годов".</a:t>
            </a:r>
            <a:endParaRPr lang="ru-RU" sz="1600" b="1" dirty="0">
              <a:solidFill>
                <a:srgbClr val="740000"/>
              </a:solidFill>
            </a:endParaRPr>
          </a:p>
          <a:p>
            <a:pPr marL="285750" indent="-285750">
              <a:buFont typeface="Wingdings" panose="05000000000000000000" pitchFamily="2" charset="2"/>
              <a:buChar char="§"/>
            </a:pPr>
            <a:endParaRPr lang="ru-RU" sz="1600" dirty="0">
              <a:solidFill>
                <a:srgbClr val="740000"/>
              </a:solidFill>
            </a:endParaRPr>
          </a:p>
          <a:p>
            <a:pPr marL="285750" indent="-285750">
              <a:buFont typeface="Wingdings" panose="05000000000000000000" pitchFamily="2" charset="2"/>
              <a:buChar char="§"/>
            </a:pPr>
            <a:endParaRPr lang="ru-RU" dirty="0">
              <a:solidFill>
                <a:srgbClr val="740000"/>
              </a:solidFill>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5691" y="3081587"/>
            <a:ext cx="4170002" cy="3127502"/>
          </a:xfrm>
          <a:prstGeom prst="rect">
            <a:avLst/>
          </a:prstGeom>
        </p:spPr>
      </p:pic>
    </p:spTree>
    <p:extLst>
      <p:ext uri="{BB962C8B-B14F-4D97-AF65-F5344CB8AC3E}">
        <p14:creationId xmlns:p14="http://schemas.microsoft.com/office/powerpoint/2010/main" val="394591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a:ln/>
                <a:solidFill>
                  <a:srgbClr val="5E0000"/>
                </a:solidFill>
                <a:latin typeface="Arial Narrow"/>
              </a:rPr>
              <a:t>РАБОТА В ЗАКОНОДАТЕЛЬНОМ СОБРАНИИ</a:t>
            </a:r>
            <a:endParaRPr lang="ru-RU" sz="4000" b="1">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a:off x="8328248" y="2737915"/>
            <a:ext cx="645616" cy="702985"/>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dirty="0"/>
          </a:p>
          <a:p>
            <a:pPr>
              <a:defRPr/>
            </a:pPr>
            <a:r>
              <a:rPr lang="ru-RU" sz="100" b="1" dirty="0">
                <a:ln/>
                <a:solidFill>
                  <a:srgbClr val="5E0000"/>
                </a:solidFill>
                <a:latin typeface="Arial Narrow"/>
              </a:rPr>
              <a:t>ФОТО ДЕПУТАТА</a:t>
            </a:r>
            <a:endParaRPr sz="100" dirty="0"/>
          </a:p>
          <a:p>
            <a:pPr>
              <a:lnSpc>
                <a:spcPct val="100000"/>
              </a:lnSpc>
              <a:spcBef>
                <a:spcPts val="0"/>
              </a:spcBef>
              <a:defRPr/>
            </a:pPr>
            <a:r>
              <a:rPr lang="ru-RU" sz="100" b="1" dirty="0">
                <a:ln/>
                <a:solidFill>
                  <a:srgbClr val="5E0000"/>
                </a:solidFill>
                <a:latin typeface="Arial Narrow"/>
              </a:rPr>
              <a:t>на мероприятиях, проводимых Законодательным Собранием </a:t>
            </a:r>
            <a:endParaRPr sz="100" dirty="0"/>
          </a:p>
          <a:p>
            <a:pPr>
              <a:lnSpc>
                <a:spcPct val="100000"/>
              </a:lnSpc>
              <a:spcBef>
                <a:spcPts val="0"/>
              </a:spcBef>
              <a:defRPr/>
            </a:pPr>
            <a:endParaRPr lang="ru-RU" sz="2000" b="1" dirty="0">
              <a:ln/>
              <a:solidFill>
                <a:srgbClr val="5E0000"/>
              </a:solidFill>
              <a:latin typeface="Arial Narrow"/>
            </a:endParaRPr>
          </a:p>
        </p:txBody>
      </p:sp>
      <p:sp>
        <p:nvSpPr>
          <p:cNvPr id="13" name="Прямоугольник 12"/>
          <p:cNvSpPr/>
          <p:nvPr/>
        </p:nvSpPr>
        <p:spPr bwMode="auto">
          <a:xfrm>
            <a:off x="471388" y="2292400"/>
            <a:ext cx="7233655" cy="3293209"/>
          </a:xfrm>
          <a:prstGeom prst="rect">
            <a:avLst/>
          </a:prstGeom>
          <a:noFill/>
        </p:spPr>
        <p:txBody>
          <a:bodyPr wrap="square" lIns="91440" tIns="45720" rIns="91440" bIns="45720">
            <a:spAutoFit/>
          </a:bodyPr>
          <a:lstStyle/>
          <a:p>
            <a:pPr algn="ctr">
              <a:defRPr/>
            </a:pPr>
            <a:endParaRPr lang="ru-RU" sz="2500" b="1" dirty="0">
              <a:ln/>
              <a:solidFill>
                <a:srgbClr val="5E0000"/>
              </a:solidFill>
              <a:latin typeface="Arial Narrow"/>
            </a:endParaRPr>
          </a:p>
          <a:p>
            <a:pPr algn="ctr">
              <a:defRPr/>
            </a:pPr>
            <a:endParaRPr lang="ru-RU" sz="2300" b="1" i="1" dirty="0">
              <a:ln/>
              <a:solidFill>
                <a:srgbClr val="5E0000"/>
              </a:solidFill>
              <a:latin typeface="Arial Narrow"/>
            </a:endParaRPr>
          </a:p>
          <a:p>
            <a:pPr>
              <a:defRPr/>
            </a:pPr>
            <a:r>
              <a:rPr lang="ru-RU" sz="1600" b="1" i="1" dirty="0">
                <a:solidFill>
                  <a:srgbClr val="5E0000"/>
                </a:solidFill>
                <a:latin typeface="Arial Narrow"/>
                <a:ea typeface="Microsoft Sans Serif"/>
              </a:rPr>
              <a:t>13 апреля в </a:t>
            </a:r>
            <a:r>
              <a:rPr lang="ru-RU" sz="1600" b="1" i="1" dirty="0" err="1">
                <a:solidFill>
                  <a:srgbClr val="5E0000"/>
                </a:solidFill>
                <a:latin typeface="Arial Narrow"/>
                <a:ea typeface="Microsoft Sans Serif"/>
              </a:rPr>
              <a:t>Арзамасском</a:t>
            </a:r>
            <a:r>
              <a:rPr lang="ru-RU" sz="1600" b="1" i="1" dirty="0">
                <a:solidFill>
                  <a:srgbClr val="5E0000"/>
                </a:solidFill>
                <a:latin typeface="Arial Narrow"/>
                <a:ea typeface="Microsoft Sans Serif"/>
              </a:rPr>
              <a:t> районе прошло выездное заседание комитета Законодательного Собрания Нижегородской области по социальным вопросам. </a:t>
            </a:r>
            <a:endParaRPr lang="ru-RU" sz="1600" b="1" i="1" dirty="0" smtClean="0">
              <a:solidFill>
                <a:srgbClr val="5E0000"/>
              </a:solidFill>
              <a:latin typeface="Arial Narrow"/>
              <a:ea typeface="Microsoft Sans Serif"/>
            </a:endParaRPr>
          </a:p>
          <a:p>
            <a:pPr>
              <a:defRPr/>
            </a:pPr>
            <a:endParaRPr lang="ru-RU" sz="800" b="1" i="1" dirty="0" smtClean="0">
              <a:solidFill>
                <a:srgbClr val="5E0000"/>
              </a:solidFill>
              <a:latin typeface="Arial Narrow"/>
              <a:ea typeface="Microsoft Sans Serif"/>
            </a:endParaRPr>
          </a:p>
          <a:p>
            <a:pPr>
              <a:defRPr/>
            </a:pPr>
            <a:r>
              <a:rPr lang="ru-RU" sz="1600" i="1" dirty="0" smtClean="0">
                <a:solidFill>
                  <a:srgbClr val="5E0000"/>
                </a:solidFill>
                <a:latin typeface="Arial Narrow"/>
                <a:ea typeface="Microsoft Sans Serif"/>
              </a:rPr>
              <a:t>Парламентарии </a:t>
            </a:r>
            <a:r>
              <a:rPr lang="ru-RU" sz="1600" i="1" dirty="0">
                <a:solidFill>
                  <a:srgbClr val="5E0000"/>
                </a:solidFill>
                <a:latin typeface="Arial Narrow"/>
                <a:ea typeface="Microsoft Sans Serif"/>
              </a:rPr>
              <a:t>посетили ряд социально значимых объектов </a:t>
            </a:r>
            <a:r>
              <a:rPr lang="ru-RU" sz="1600" i="1" dirty="0" smtClean="0">
                <a:solidFill>
                  <a:srgbClr val="5E0000"/>
                </a:solidFill>
                <a:latin typeface="Arial Narrow"/>
                <a:ea typeface="Microsoft Sans Serif"/>
              </a:rPr>
              <a:t>района: школу в </a:t>
            </a:r>
            <a:r>
              <a:rPr lang="ru-RU" sz="1600" i="1" dirty="0" err="1" smtClean="0">
                <a:solidFill>
                  <a:srgbClr val="5E0000"/>
                </a:solidFill>
                <a:latin typeface="Arial Narrow"/>
                <a:ea typeface="Microsoft Sans Serif"/>
              </a:rPr>
              <a:t>р.п.Выездное</a:t>
            </a:r>
            <a:r>
              <a:rPr lang="ru-RU" sz="1600" i="1" dirty="0" smtClean="0">
                <a:solidFill>
                  <a:srgbClr val="5E0000"/>
                </a:solidFill>
                <a:latin typeface="Arial Narrow"/>
                <a:ea typeface="Microsoft Sans Serif"/>
              </a:rPr>
              <a:t>, </a:t>
            </a:r>
            <a:r>
              <a:rPr lang="ru-RU" sz="1600" i="1" dirty="0" err="1" smtClean="0">
                <a:solidFill>
                  <a:srgbClr val="5E0000"/>
                </a:solidFill>
                <a:latin typeface="Arial Narrow"/>
                <a:ea typeface="Microsoft Sans Serif"/>
              </a:rPr>
              <a:t>Абрамовскую</a:t>
            </a:r>
            <a:r>
              <a:rPr lang="ru-RU" sz="1600" i="1" dirty="0" smtClean="0">
                <a:solidFill>
                  <a:srgbClr val="5E0000"/>
                </a:solidFill>
                <a:latin typeface="Arial Narrow"/>
                <a:ea typeface="Microsoft Sans Serif"/>
              </a:rPr>
              <a:t> районную больницу, </a:t>
            </a:r>
            <a:r>
              <a:rPr lang="ru-RU" sz="1600" i="1" dirty="0" err="1" smtClean="0">
                <a:solidFill>
                  <a:srgbClr val="5E0000"/>
                </a:solidFill>
                <a:latin typeface="Arial Narrow"/>
                <a:ea typeface="Microsoft Sans Serif"/>
              </a:rPr>
              <a:t>Хватовский</a:t>
            </a:r>
            <a:r>
              <a:rPr lang="ru-RU" sz="1600" i="1" dirty="0" smtClean="0">
                <a:solidFill>
                  <a:srgbClr val="5E0000"/>
                </a:solidFill>
                <a:latin typeface="Arial Narrow"/>
                <a:ea typeface="Microsoft Sans Serif"/>
              </a:rPr>
              <a:t> фельдшерско-акушерский пункт межрайонный сосудистый центр, работающий при городской больнице </a:t>
            </a:r>
            <a:br>
              <a:rPr lang="ru-RU" sz="1600" i="1" dirty="0" smtClean="0">
                <a:solidFill>
                  <a:srgbClr val="5E0000"/>
                </a:solidFill>
                <a:latin typeface="Arial Narrow"/>
                <a:ea typeface="Microsoft Sans Serif"/>
              </a:rPr>
            </a:br>
            <a:r>
              <a:rPr lang="ru-RU" sz="1600" i="1" dirty="0" smtClean="0">
                <a:solidFill>
                  <a:srgbClr val="5E0000"/>
                </a:solidFill>
                <a:latin typeface="Arial Narrow"/>
                <a:ea typeface="Microsoft Sans Serif"/>
              </a:rPr>
              <a:t>г</a:t>
            </a:r>
            <a:r>
              <a:rPr lang="ru-RU" sz="1600" i="1" dirty="0">
                <a:solidFill>
                  <a:srgbClr val="5E0000"/>
                </a:solidFill>
                <a:latin typeface="Arial Narrow"/>
                <a:ea typeface="Microsoft Sans Serif"/>
              </a:rPr>
              <a:t>. Арзамас. </a:t>
            </a:r>
            <a:endParaRPr lang="ru-RU" sz="1600" i="1" dirty="0" smtClean="0">
              <a:solidFill>
                <a:srgbClr val="5E0000"/>
              </a:solidFill>
              <a:latin typeface="Arial Narrow"/>
              <a:ea typeface="Microsoft Sans Serif"/>
            </a:endParaRPr>
          </a:p>
          <a:p>
            <a:pPr>
              <a:defRPr/>
            </a:pPr>
            <a:endParaRPr lang="ru-RU" sz="800" i="1" dirty="0" smtClean="0">
              <a:solidFill>
                <a:srgbClr val="5E0000"/>
              </a:solidFill>
              <a:latin typeface="Arial Narrow"/>
              <a:ea typeface="Microsoft Sans Serif"/>
            </a:endParaRPr>
          </a:p>
          <a:p>
            <a:pPr>
              <a:defRPr/>
            </a:pPr>
            <a:r>
              <a:rPr lang="ru-RU" sz="1600" i="1" dirty="0" smtClean="0">
                <a:solidFill>
                  <a:srgbClr val="5E0000"/>
                </a:solidFill>
                <a:latin typeface="Arial Narrow"/>
                <a:ea typeface="Microsoft Sans Serif"/>
              </a:rPr>
              <a:t>По </a:t>
            </a:r>
            <a:r>
              <a:rPr lang="ru-RU" sz="1600" i="1" dirty="0">
                <a:solidFill>
                  <a:srgbClr val="5E0000"/>
                </a:solidFill>
                <a:latin typeface="Arial Narrow"/>
                <a:ea typeface="Microsoft Sans Serif"/>
              </a:rPr>
              <a:t>итогам осмотра прошло заседание по социальным вопросам, на котором депутаты с представителями района обсудили ключевые вопросы развития здравоохранения и образования на данной территории.</a:t>
            </a:r>
          </a:p>
        </p:txBody>
      </p:sp>
      <p:sp>
        <p:nvSpPr>
          <p:cNvPr id="14" name="Прямоугольник 13"/>
          <p:cNvSpPr/>
          <p:nvPr/>
        </p:nvSpPr>
        <p:spPr bwMode="auto">
          <a:xfrm>
            <a:off x="730448" y="1276737"/>
            <a:ext cx="11080552" cy="861774"/>
          </a:xfrm>
          <a:prstGeom prst="rect">
            <a:avLst/>
          </a:prstGeom>
          <a:noFill/>
        </p:spPr>
        <p:txBody>
          <a:bodyPr wrap="square" lIns="91440" tIns="45720" rIns="91440" bIns="45720">
            <a:spAutoFit/>
          </a:bodyPr>
          <a:lstStyle/>
          <a:p>
            <a:pPr indent="533400" algn="just">
              <a:defRPr/>
            </a:pPr>
            <a:r>
              <a:rPr lang="ru-RU" sz="2500" b="1" dirty="0">
                <a:ln/>
                <a:solidFill>
                  <a:srgbClr val="5E0000"/>
                </a:solidFill>
                <a:latin typeface="Arial Narrow"/>
              </a:rPr>
              <a:t>Информация об основных результатах работы депутата в Законодательном Собрании в различных форматах. </a:t>
            </a:r>
            <a:endParaRPr lang="ru-RU" sz="2500" b="1" dirty="0">
              <a:ln/>
              <a:solidFill>
                <a:srgbClr val="5E0000"/>
              </a:solidFill>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9403" y="2233961"/>
            <a:ext cx="1927666" cy="2570221"/>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30876" y="2233961"/>
            <a:ext cx="1927666" cy="2570221"/>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33236" y="4910242"/>
            <a:ext cx="2555736" cy="1702327"/>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a:ln/>
                <a:solidFill>
                  <a:srgbClr val="5E0000"/>
                </a:solidFill>
                <a:latin typeface="Arial Narrow"/>
              </a:rPr>
              <a:t>РАБОТА В ЗАКОНОДАТЕЛЬНОМ СОБРАНИИ</a:t>
            </a:r>
            <a:endParaRPr lang="ru-RU" sz="4000" b="1">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flipH="1">
            <a:off x="9624392" y="2636913"/>
            <a:ext cx="360040" cy="803988"/>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dirty="0"/>
          </a:p>
          <a:p>
            <a:pPr>
              <a:defRPr/>
            </a:pPr>
            <a:r>
              <a:rPr lang="ru-RU" sz="100" b="1" dirty="0">
                <a:ln/>
                <a:solidFill>
                  <a:srgbClr val="5E0000"/>
                </a:solidFill>
                <a:latin typeface="Arial Narrow"/>
              </a:rPr>
              <a:t>ФОТО ДЕПУТАТА</a:t>
            </a:r>
            <a:endParaRPr sz="100" dirty="0"/>
          </a:p>
          <a:p>
            <a:pPr>
              <a:lnSpc>
                <a:spcPct val="100000"/>
              </a:lnSpc>
              <a:spcBef>
                <a:spcPts val="0"/>
              </a:spcBef>
              <a:defRPr/>
            </a:pPr>
            <a:r>
              <a:rPr lang="ru-RU" sz="100" b="1" dirty="0">
                <a:ln/>
                <a:solidFill>
                  <a:srgbClr val="5E0000"/>
                </a:solidFill>
                <a:latin typeface="Arial Narrow"/>
              </a:rPr>
              <a:t>на мероприятиях, проводимых Законодательным Собранием </a:t>
            </a:r>
            <a:endParaRPr sz="100" dirty="0"/>
          </a:p>
          <a:p>
            <a:pPr>
              <a:lnSpc>
                <a:spcPct val="100000"/>
              </a:lnSpc>
              <a:spcBef>
                <a:spcPts val="0"/>
              </a:spcBef>
              <a:defRPr/>
            </a:pPr>
            <a:endParaRPr lang="ru-RU" sz="2000" b="1" dirty="0">
              <a:ln/>
              <a:solidFill>
                <a:srgbClr val="5E0000"/>
              </a:solidFill>
              <a:latin typeface="Arial Narrow"/>
            </a:endParaRPr>
          </a:p>
        </p:txBody>
      </p:sp>
      <p:sp>
        <p:nvSpPr>
          <p:cNvPr id="14" name="Прямоугольник 13"/>
          <p:cNvSpPr/>
          <p:nvPr/>
        </p:nvSpPr>
        <p:spPr bwMode="auto">
          <a:xfrm>
            <a:off x="730448" y="1276737"/>
            <a:ext cx="11080552" cy="861774"/>
          </a:xfrm>
          <a:prstGeom prst="rect">
            <a:avLst/>
          </a:prstGeom>
          <a:noFill/>
        </p:spPr>
        <p:txBody>
          <a:bodyPr wrap="square" lIns="91440" tIns="45720" rIns="91440" bIns="45720">
            <a:spAutoFit/>
          </a:bodyPr>
          <a:lstStyle/>
          <a:p>
            <a:pPr indent="533400" algn="just">
              <a:defRPr/>
            </a:pPr>
            <a:r>
              <a:rPr lang="ru-RU" sz="2500" b="1" dirty="0">
                <a:ln/>
                <a:solidFill>
                  <a:srgbClr val="5E0000"/>
                </a:solidFill>
                <a:latin typeface="Arial Narrow"/>
              </a:rPr>
              <a:t>Информация об основных результатах работы депутата в Законодательном Собрании в различных форматах. </a:t>
            </a:r>
            <a:endParaRPr lang="ru-RU" sz="2500" b="1" dirty="0">
              <a:ln/>
              <a:solidFill>
                <a:srgbClr val="5E0000"/>
              </a:solidFill>
            </a:endParaRPr>
          </a:p>
        </p:txBody>
      </p:sp>
      <p:sp>
        <p:nvSpPr>
          <p:cNvPr id="2" name="Прямоугольник 1"/>
          <p:cNvSpPr/>
          <p:nvPr/>
        </p:nvSpPr>
        <p:spPr>
          <a:xfrm>
            <a:off x="730448" y="2326279"/>
            <a:ext cx="8029848" cy="4801314"/>
          </a:xfrm>
          <a:prstGeom prst="rect">
            <a:avLst/>
          </a:prstGeom>
        </p:spPr>
        <p:txBody>
          <a:bodyPr wrap="square">
            <a:spAutoFit/>
          </a:bodyPr>
          <a:lstStyle/>
          <a:p>
            <a:r>
              <a:rPr lang="ru-RU" sz="1600" b="1" i="1" dirty="0">
                <a:solidFill>
                  <a:srgbClr val="5E0000"/>
                </a:solidFill>
                <a:latin typeface="Arial Narrow"/>
                <a:ea typeface="Microsoft Sans Serif"/>
              </a:rPr>
              <a:t>20 мая Александр </a:t>
            </a:r>
            <a:r>
              <a:rPr lang="ru-RU" sz="1600" b="1" i="1" dirty="0" err="1">
                <a:solidFill>
                  <a:srgbClr val="5E0000"/>
                </a:solidFill>
                <a:latin typeface="Arial Narrow"/>
                <a:ea typeface="Microsoft Sans Serif"/>
              </a:rPr>
              <a:t>Ефремцев</a:t>
            </a:r>
            <a:r>
              <a:rPr lang="ru-RU" sz="1600" b="1" i="1" dirty="0">
                <a:solidFill>
                  <a:srgbClr val="5E0000"/>
                </a:solidFill>
                <a:latin typeface="Arial Narrow"/>
                <a:ea typeface="Microsoft Sans Serif"/>
              </a:rPr>
              <a:t> принял участие в акции «Сад памяти», </a:t>
            </a:r>
            <a:r>
              <a:rPr lang="ru-RU" sz="1600" i="1" dirty="0">
                <a:solidFill>
                  <a:srgbClr val="5E0000"/>
                </a:solidFill>
                <a:latin typeface="Arial Narrow"/>
                <a:ea typeface="Microsoft Sans Serif"/>
              </a:rPr>
              <a:t>проходившей в Воротынском районе на территории </a:t>
            </a:r>
            <a:r>
              <a:rPr lang="ru-RU" sz="1600" i="1" dirty="0" err="1">
                <a:solidFill>
                  <a:srgbClr val="5E0000"/>
                </a:solidFill>
                <a:latin typeface="Arial Narrow"/>
                <a:ea typeface="Microsoft Sans Serif"/>
              </a:rPr>
              <a:t>Разнежского</a:t>
            </a:r>
            <a:r>
              <a:rPr lang="ru-RU" sz="1600" i="1" dirty="0">
                <a:solidFill>
                  <a:srgbClr val="5E0000"/>
                </a:solidFill>
                <a:latin typeface="Arial Narrow"/>
                <a:ea typeface="Microsoft Sans Serif"/>
              </a:rPr>
              <a:t> участкового лесничества, входящего в Михайловское районное лесничество</a:t>
            </a:r>
            <a:r>
              <a:rPr lang="ru-RU" sz="1600" i="1" dirty="0" smtClean="0">
                <a:solidFill>
                  <a:srgbClr val="5E0000"/>
                </a:solidFill>
                <a:latin typeface="Arial Narrow"/>
                <a:ea typeface="Microsoft Sans Serif"/>
              </a:rPr>
              <a:t>. Организаторы - министерство </a:t>
            </a:r>
            <a:r>
              <a:rPr lang="ru-RU" sz="1600" i="1" dirty="0">
                <a:solidFill>
                  <a:srgbClr val="5E0000"/>
                </a:solidFill>
                <a:latin typeface="Arial Narrow"/>
                <a:ea typeface="Microsoft Sans Serif"/>
              </a:rPr>
              <a:t>лесного хозяйства Нижегородской области и комитет по экологии и природным ресурсам Законодательного Собрания</a:t>
            </a:r>
            <a:r>
              <a:rPr lang="ru-RU" sz="1600" i="1" dirty="0" smtClean="0">
                <a:solidFill>
                  <a:srgbClr val="5E0000"/>
                </a:solidFill>
                <a:latin typeface="Arial Narrow"/>
                <a:ea typeface="Microsoft Sans Serif"/>
              </a:rPr>
              <a:t>.</a:t>
            </a:r>
            <a:r>
              <a:rPr lang="ru-RU" sz="1600" i="1" dirty="0">
                <a:solidFill>
                  <a:srgbClr val="5E0000"/>
                </a:solidFill>
                <a:latin typeface="Arial Narrow"/>
                <a:ea typeface="Microsoft Sans Serif"/>
              </a:rPr>
              <a:t/>
            </a:r>
            <a:br>
              <a:rPr lang="ru-RU" sz="1600" i="1" dirty="0">
                <a:solidFill>
                  <a:srgbClr val="5E0000"/>
                </a:solidFill>
                <a:latin typeface="Arial Narrow"/>
                <a:ea typeface="Microsoft Sans Serif"/>
              </a:rPr>
            </a:br>
            <a:r>
              <a:rPr lang="ru-RU" sz="1600" i="1" dirty="0">
                <a:solidFill>
                  <a:srgbClr val="5E0000"/>
                </a:solidFill>
                <a:latin typeface="Arial Narrow"/>
                <a:ea typeface="Microsoft Sans Serif"/>
              </a:rPr>
              <a:t>В ходе акции было высажено около 8 тысяч саженцев сосны на площади 2 гектара, выращенных в Семеновском </a:t>
            </a:r>
            <a:r>
              <a:rPr lang="ru-RU" sz="1600" i="1" dirty="0" err="1">
                <a:solidFill>
                  <a:srgbClr val="5E0000"/>
                </a:solidFill>
                <a:latin typeface="Arial Narrow"/>
                <a:ea typeface="Microsoft Sans Serif"/>
              </a:rPr>
              <a:t>спецсемлесхозе</a:t>
            </a:r>
            <a:r>
              <a:rPr lang="ru-RU" sz="1600" i="1" dirty="0">
                <a:solidFill>
                  <a:srgbClr val="5E0000"/>
                </a:solidFill>
                <a:latin typeface="Arial Narrow"/>
                <a:ea typeface="Microsoft Sans Serif"/>
              </a:rPr>
              <a:t> - подведомственном учреждении министерства лесного хозяйства Нижегородской области</a:t>
            </a:r>
            <a:r>
              <a:rPr lang="ru-RU" sz="1600" i="1" dirty="0" smtClean="0">
                <a:solidFill>
                  <a:srgbClr val="5E0000"/>
                </a:solidFill>
                <a:latin typeface="Arial Narrow"/>
                <a:ea typeface="Microsoft Sans Serif"/>
              </a:rPr>
              <a:t>.</a:t>
            </a:r>
          </a:p>
          <a:p>
            <a:endParaRPr lang="ru-RU" sz="1600" i="1" dirty="0">
              <a:solidFill>
                <a:srgbClr val="5E0000"/>
              </a:solidFill>
              <a:latin typeface="Arial Narrow"/>
              <a:ea typeface="Microsoft Sans Serif"/>
            </a:endParaRPr>
          </a:p>
          <a:p>
            <a:r>
              <a:rPr lang="ru-RU" sz="1600" b="1" i="1" dirty="0">
                <a:solidFill>
                  <a:srgbClr val="5E0000"/>
                </a:solidFill>
                <a:latin typeface="Arial Narrow"/>
                <a:ea typeface="Microsoft Sans Serif"/>
              </a:rPr>
              <a:t>10 июня в </a:t>
            </a:r>
            <a:r>
              <a:rPr lang="ru-RU" sz="1600" b="1" i="1" dirty="0" err="1">
                <a:solidFill>
                  <a:srgbClr val="5E0000"/>
                </a:solidFill>
                <a:latin typeface="Arial Narrow"/>
                <a:ea typeface="Microsoft Sans Serif"/>
              </a:rPr>
              <a:t>Дальнеконстантиновском</a:t>
            </a:r>
            <a:r>
              <a:rPr lang="ru-RU" sz="1600" b="1" i="1" dirty="0">
                <a:solidFill>
                  <a:srgbClr val="5E0000"/>
                </a:solidFill>
                <a:latin typeface="Arial Narrow"/>
                <a:ea typeface="Microsoft Sans Serif"/>
              </a:rPr>
              <a:t> районе прошло выездное заседание научно-экспертного совета</a:t>
            </a:r>
            <a:r>
              <a:rPr lang="ru-RU" sz="1600" i="1" dirty="0">
                <a:solidFill>
                  <a:srgbClr val="5E0000"/>
                </a:solidFill>
                <a:latin typeface="Arial Narrow"/>
                <a:ea typeface="Microsoft Sans Serif"/>
              </a:rPr>
              <a:t> </a:t>
            </a:r>
            <a:r>
              <a:rPr lang="ru-RU" sz="1600" b="1" i="1" dirty="0">
                <a:solidFill>
                  <a:srgbClr val="5E0000"/>
                </a:solidFill>
                <a:latin typeface="Arial Narrow"/>
                <a:ea typeface="Microsoft Sans Serif"/>
              </a:rPr>
              <a:t>при комитете регионального парламента по агропромышленному комплексу и развитию сельских территорий</a:t>
            </a:r>
            <a:r>
              <a:rPr lang="ru-RU" sz="1600" i="1" dirty="0">
                <a:solidFill>
                  <a:srgbClr val="5E0000"/>
                </a:solidFill>
                <a:latin typeface="Arial Narrow"/>
                <a:ea typeface="Microsoft Sans Serif"/>
              </a:rPr>
              <a:t>, которое было посвящено развитию молочного и мясного животноводства. </a:t>
            </a:r>
            <a:endParaRPr lang="ru-RU" sz="1600" i="1" dirty="0" smtClean="0">
              <a:solidFill>
                <a:srgbClr val="5E0000"/>
              </a:solidFill>
              <a:latin typeface="Arial Narrow"/>
              <a:ea typeface="Microsoft Sans Serif"/>
            </a:endParaRPr>
          </a:p>
          <a:p>
            <a:r>
              <a:rPr lang="ru-RU" sz="1600" i="1" dirty="0" smtClean="0">
                <a:solidFill>
                  <a:srgbClr val="5E0000"/>
                </a:solidFill>
                <a:latin typeface="Arial Narrow"/>
                <a:ea typeface="Microsoft Sans Serif"/>
              </a:rPr>
              <a:t>В </a:t>
            </a:r>
            <a:r>
              <a:rPr lang="ru-RU" sz="1600" i="1" dirty="0">
                <a:solidFill>
                  <a:srgbClr val="5E0000"/>
                </a:solidFill>
                <a:latin typeface="Arial Narrow"/>
                <a:ea typeface="Microsoft Sans Serif"/>
              </a:rPr>
              <a:t>программе: посещение производственных объектов ОАО «</a:t>
            </a:r>
            <a:r>
              <a:rPr lang="ru-RU" sz="1600" i="1" dirty="0" err="1">
                <a:solidFill>
                  <a:srgbClr val="5E0000"/>
                </a:solidFill>
                <a:latin typeface="Arial Narrow"/>
                <a:ea typeface="Microsoft Sans Serif"/>
              </a:rPr>
              <a:t>Тепелево</a:t>
            </a:r>
            <a:r>
              <a:rPr lang="ru-RU" sz="1600" i="1" dirty="0">
                <a:solidFill>
                  <a:srgbClr val="5E0000"/>
                </a:solidFill>
                <a:latin typeface="Arial Narrow"/>
                <a:ea typeface="Microsoft Sans Serif"/>
              </a:rPr>
              <a:t>», строящихся домов для молодых специалистов, </a:t>
            </a:r>
            <a:r>
              <a:rPr lang="ru-RU" sz="1600" i="1" dirty="0" err="1">
                <a:solidFill>
                  <a:srgbClr val="5E0000"/>
                </a:solidFill>
                <a:latin typeface="Arial Narrow"/>
                <a:ea typeface="Microsoft Sans Serif"/>
              </a:rPr>
              <a:t>Тепелевский</a:t>
            </a:r>
            <a:r>
              <a:rPr lang="ru-RU" sz="1600" i="1" dirty="0">
                <a:solidFill>
                  <a:srgbClr val="5E0000"/>
                </a:solidFill>
                <a:latin typeface="Arial Narrow"/>
                <a:ea typeface="Microsoft Sans Serif"/>
              </a:rPr>
              <a:t> сельский дом культуры. Итоги подвели на пленарном заседании. В рамках повестки участники обсудили положительный опыт развития животноводства в </a:t>
            </a:r>
            <a:r>
              <a:rPr lang="ru-RU" sz="1600" i="1" dirty="0" err="1">
                <a:solidFill>
                  <a:srgbClr val="5E0000"/>
                </a:solidFill>
                <a:latin typeface="Arial Narrow"/>
                <a:ea typeface="Microsoft Sans Serif"/>
              </a:rPr>
              <a:t>Дальнеконстантиновском</a:t>
            </a:r>
            <a:r>
              <a:rPr lang="ru-RU" sz="1600" i="1" dirty="0">
                <a:solidFill>
                  <a:srgbClr val="5E0000"/>
                </a:solidFill>
                <a:latin typeface="Arial Narrow"/>
                <a:ea typeface="Microsoft Sans Serif"/>
              </a:rPr>
              <a:t> районе. Также депутаты обсудили проблемы, с которыми сталкиваются сегодня предприятия АПК из-за введенных санкций.</a:t>
            </a:r>
            <a:r>
              <a:rPr lang="ru-RU" dirty="0">
                <a:solidFill>
                  <a:srgbClr val="000000"/>
                </a:solidFill>
                <a:latin typeface="-apple-system"/>
              </a:rPr>
              <a:t/>
            </a:r>
            <a:br>
              <a:rPr lang="ru-RU" dirty="0">
                <a:solidFill>
                  <a:srgbClr val="000000"/>
                </a:solidFill>
                <a:latin typeface="-apple-system"/>
              </a:rPr>
            </a:br>
            <a:endParaRPr lang="ru-RU"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1601" y="2060848"/>
            <a:ext cx="3059832" cy="2294874"/>
          </a:xfrm>
          <a:prstGeom prst="rect">
            <a:avLst/>
          </a:prstGeom>
          <a:ln>
            <a:noFill/>
          </a:ln>
          <a:effectLst>
            <a:outerShdw blurRad="190500" algn="tl" rotWithShape="0">
              <a:srgbClr val="000000">
                <a:alpha val="70000"/>
              </a:srgbClr>
            </a:outerShdw>
          </a:effectLst>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01601" y="4543490"/>
            <a:ext cx="3059831" cy="203510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32686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a:ln/>
                <a:solidFill>
                  <a:srgbClr val="5E0000"/>
                </a:solidFill>
                <a:latin typeface="Arial Narrow"/>
              </a:rPr>
              <a:t>РАБОТА В ЗАКОНОДАТЕЛЬНОМ СОБРАНИИ</a:t>
            </a:r>
            <a:endParaRPr lang="ru-RU" sz="4000" b="1">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flipH="1">
            <a:off x="9624392" y="2636913"/>
            <a:ext cx="360040" cy="803988"/>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dirty="0"/>
          </a:p>
          <a:p>
            <a:pPr>
              <a:defRPr/>
            </a:pPr>
            <a:r>
              <a:rPr lang="ru-RU" sz="100" b="1" dirty="0">
                <a:ln/>
                <a:solidFill>
                  <a:srgbClr val="5E0000"/>
                </a:solidFill>
                <a:latin typeface="Arial Narrow"/>
              </a:rPr>
              <a:t>ФОТО ДЕПУТАТА</a:t>
            </a:r>
            <a:endParaRPr sz="100" dirty="0"/>
          </a:p>
          <a:p>
            <a:pPr>
              <a:lnSpc>
                <a:spcPct val="100000"/>
              </a:lnSpc>
              <a:spcBef>
                <a:spcPts val="0"/>
              </a:spcBef>
              <a:defRPr/>
            </a:pPr>
            <a:r>
              <a:rPr lang="ru-RU" sz="100" b="1" dirty="0">
                <a:ln/>
                <a:solidFill>
                  <a:srgbClr val="5E0000"/>
                </a:solidFill>
                <a:latin typeface="Arial Narrow"/>
              </a:rPr>
              <a:t>на мероприятиях, проводимых Законодательным Собранием </a:t>
            </a:r>
            <a:endParaRPr sz="100" dirty="0"/>
          </a:p>
          <a:p>
            <a:pPr>
              <a:lnSpc>
                <a:spcPct val="100000"/>
              </a:lnSpc>
              <a:spcBef>
                <a:spcPts val="0"/>
              </a:spcBef>
              <a:defRPr/>
            </a:pPr>
            <a:endParaRPr lang="ru-RU" sz="2000" b="1" dirty="0">
              <a:ln/>
              <a:solidFill>
                <a:srgbClr val="5E0000"/>
              </a:solidFill>
              <a:latin typeface="Arial Narrow"/>
            </a:endParaRPr>
          </a:p>
        </p:txBody>
      </p:sp>
      <p:sp>
        <p:nvSpPr>
          <p:cNvPr id="14" name="Прямоугольник 13"/>
          <p:cNvSpPr/>
          <p:nvPr/>
        </p:nvSpPr>
        <p:spPr bwMode="auto">
          <a:xfrm>
            <a:off x="730448" y="1276737"/>
            <a:ext cx="11080552" cy="861774"/>
          </a:xfrm>
          <a:prstGeom prst="rect">
            <a:avLst/>
          </a:prstGeom>
          <a:noFill/>
        </p:spPr>
        <p:txBody>
          <a:bodyPr wrap="square" lIns="91440" tIns="45720" rIns="91440" bIns="45720">
            <a:spAutoFit/>
          </a:bodyPr>
          <a:lstStyle/>
          <a:p>
            <a:pPr indent="533400" algn="just">
              <a:defRPr/>
            </a:pPr>
            <a:r>
              <a:rPr lang="ru-RU" sz="2500" b="1" dirty="0">
                <a:ln/>
                <a:solidFill>
                  <a:srgbClr val="5E0000"/>
                </a:solidFill>
                <a:latin typeface="Arial Narrow"/>
              </a:rPr>
              <a:t>Информация об основных результатах работы депутата в Законодательном Собрании в различных форматах. </a:t>
            </a:r>
            <a:endParaRPr lang="ru-RU" sz="2500" b="1" dirty="0">
              <a:ln/>
              <a:solidFill>
                <a:srgbClr val="5E0000"/>
              </a:solidFill>
            </a:endParaRPr>
          </a:p>
        </p:txBody>
      </p:sp>
      <p:sp>
        <p:nvSpPr>
          <p:cNvPr id="2" name="Прямоугольник 1"/>
          <p:cNvSpPr/>
          <p:nvPr/>
        </p:nvSpPr>
        <p:spPr>
          <a:xfrm>
            <a:off x="730448" y="2326279"/>
            <a:ext cx="6733704" cy="4339650"/>
          </a:xfrm>
          <a:prstGeom prst="rect">
            <a:avLst/>
          </a:prstGeom>
        </p:spPr>
        <p:txBody>
          <a:bodyPr wrap="square">
            <a:spAutoFit/>
          </a:bodyPr>
          <a:lstStyle/>
          <a:p>
            <a:r>
              <a:rPr lang="ru-RU" sz="1600" b="1" i="1" dirty="0">
                <a:solidFill>
                  <a:srgbClr val="5E0000"/>
                </a:solidFill>
                <a:latin typeface="Arial Narrow"/>
                <a:ea typeface="Microsoft Sans Serif"/>
              </a:rPr>
              <a:t>1 июля в </a:t>
            </a:r>
            <a:r>
              <a:rPr lang="ru-RU" sz="1600" b="1" i="1" dirty="0" err="1">
                <a:solidFill>
                  <a:srgbClr val="5E0000"/>
                </a:solidFill>
                <a:latin typeface="Arial Narrow"/>
                <a:ea typeface="Microsoft Sans Serif"/>
              </a:rPr>
              <a:t>Кстовском</a:t>
            </a:r>
            <a:r>
              <a:rPr lang="ru-RU" sz="1600" b="1" i="1" dirty="0">
                <a:solidFill>
                  <a:srgbClr val="5E0000"/>
                </a:solidFill>
                <a:latin typeface="Arial Narrow"/>
                <a:ea typeface="Microsoft Sans Serif"/>
              </a:rPr>
              <a:t> районе состоялось выездное заседание «О развитии </a:t>
            </a:r>
            <a:r>
              <a:rPr lang="ru-RU" sz="1600" b="1" i="1" dirty="0" err="1">
                <a:solidFill>
                  <a:srgbClr val="5E0000"/>
                </a:solidFill>
                <a:latin typeface="Arial Narrow"/>
                <a:ea typeface="Microsoft Sans Serif"/>
              </a:rPr>
              <a:t>рыбохозяйственной</a:t>
            </a:r>
            <a:r>
              <a:rPr lang="ru-RU" sz="1600" b="1" i="1" dirty="0">
                <a:solidFill>
                  <a:srgbClr val="5E0000"/>
                </a:solidFill>
                <a:latin typeface="Arial Narrow"/>
                <a:ea typeface="Microsoft Sans Serif"/>
              </a:rPr>
              <a:t> отрасли в Нижегородской области»</a:t>
            </a:r>
            <a:r>
              <a:rPr lang="ru-RU" sz="1600" i="1" dirty="0">
                <a:solidFill>
                  <a:srgbClr val="5E0000"/>
                </a:solidFill>
                <a:latin typeface="Arial Narrow"/>
                <a:ea typeface="Microsoft Sans Serif"/>
              </a:rPr>
              <a:t> под руководством </a:t>
            </a:r>
            <a:r>
              <a:rPr lang="ru-RU" sz="1600" i="1" dirty="0" smtClean="0">
                <a:solidFill>
                  <a:srgbClr val="5E0000"/>
                </a:solidFill>
                <a:latin typeface="Arial Narrow"/>
                <a:ea typeface="Microsoft Sans Serif"/>
              </a:rPr>
              <a:t>заместителя </a:t>
            </a:r>
            <a:r>
              <a:rPr lang="ru-RU" sz="1600" i="1" dirty="0">
                <a:solidFill>
                  <a:srgbClr val="5E0000"/>
                </a:solidFill>
                <a:latin typeface="Arial Narrow"/>
                <a:ea typeface="Microsoft Sans Serif"/>
              </a:rPr>
              <a:t>председателя комитета Законодательного собрания по агропромышленному комплексу и развитию сельских территорий </a:t>
            </a:r>
            <a:r>
              <a:rPr lang="ru-RU" sz="1600" i="1" dirty="0" smtClean="0">
                <a:solidFill>
                  <a:srgbClr val="5E0000"/>
                </a:solidFill>
                <a:latin typeface="Arial Narrow"/>
                <a:ea typeface="Microsoft Sans Serif"/>
              </a:rPr>
              <a:t>Александра </a:t>
            </a:r>
            <a:r>
              <a:rPr lang="ru-RU" sz="1600" i="1" dirty="0" err="1" smtClean="0">
                <a:solidFill>
                  <a:srgbClr val="5E0000"/>
                </a:solidFill>
                <a:latin typeface="Arial Narrow"/>
                <a:ea typeface="Microsoft Sans Serif"/>
              </a:rPr>
              <a:t>Ефремцева</a:t>
            </a:r>
            <a:r>
              <a:rPr lang="ru-RU" sz="1600" i="1" dirty="0" smtClean="0">
                <a:solidFill>
                  <a:srgbClr val="5E0000"/>
                </a:solidFill>
                <a:latin typeface="Arial Narrow"/>
                <a:ea typeface="Microsoft Sans Serif"/>
              </a:rPr>
              <a:t>.</a:t>
            </a:r>
            <a:r>
              <a:rPr lang="ru-RU" sz="1600" i="1" dirty="0">
                <a:solidFill>
                  <a:srgbClr val="5E0000"/>
                </a:solidFill>
                <a:latin typeface="Arial Narrow"/>
                <a:ea typeface="Microsoft Sans Serif"/>
              </a:rPr>
              <a:t> Также среди участников были депутаты регионального парламента, представители правительства области и рыбоводческих хозяйств</a:t>
            </a:r>
            <a:r>
              <a:rPr lang="ru-RU" sz="1600" i="1" dirty="0" smtClean="0">
                <a:solidFill>
                  <a:srgbClr val="5E0000"/>
                </a:solidFill>
                <a:latin typeface="Arial Narrow"/>
                <a:ea typeface="Microsoft Sans Serif"/>
              </a:rPr>
              <a:t>.</a:t>
            </a:r>
            <a:r>
              <a:rPr lang="ru-RU" dirty="0"/>
              <a:t> </a:t>
            </a:r>
            <a:r>
              <a:rPr lang="ru-RU" dirty="0" smtClean="0"/>
              <a:t/>
            </a:r>
            <a:br>
              <a:rPr lang="ru-RU" dirty="0" smtClean="0"/>
            </a:br>
            <a:r>
              <a:rPr lang="ru-RU" sz="1600" i="1" dirty="0" smtClean="0">
                <a:solidFill>
                  <a:srgbClr val="5E0000"/>
                </a:solidFill>
                <a:latin typeface="Arial Narrow"/>
                <a:ea typeface="Microsoft Sans Serif"/>
              </a:rPr>
              <a:t>Делегация </a:t>
            </a:r>
            <a:r>
              <a:rPr lang="ru-RU" sz="1600" i="1" dirty="0">
                <a:solidFill>
                  <a:srgbClr val="5E0000"/>
                </a:solidFill>
                <a:latin typeface="Arial Narrow"/>
                <a:ea typeface="Microsoft Sans Serif"/>
              </a:rPr>
              <a:t>посетила производственные объекты ООО «</a:t>
            </a:r>
            <a:r>
              <a:rPr lang="ru-RU" sz="1600" i="1" dirty="0" err="1">
                <a:solidFill>
                  <a:srgbClr val="5E0000"/>
                </a:solidFill>
                <a:latin typeface="Arial Narrow"/>
                <a:ea typeface="Microsoft Sans Serif"/>
              </a:rPr>
              <a:t>ГлавРыба</a:t>
            </a:r>
            <a:r>
              <a:rPr lang="ru-RU" sz="1600" i="1" dirty="0">
                <a:solidFill>
                  <a:srgbClr val="5E0000"/>
                </a:solidFill>
                <a:latin typeface="Arial Narrow"/>
                <a:ea typeface="Microsoft Sans Serif"/>
              </a:rPr>
              <a:t>-НН», затем состоялось </a:t>
            </a:r>
            <a:r>
              <a:rPr lang="ru-RU" sz="1600" i="1" dirty="0" smtClean="0">
                <a:solidFill>
                  <a:srgbClr val="5E0000"/>
                </a:solidFill>
                <a:latin typeface="Arial Narrow"/>
                <a:ea typeface="Microsoft Sans Serif"/>
              </a:rPr>
              <a:t>обсуждение развития </a:t>
            </a:r>
            <a:r>
              <a:rPr lang="ru-RU" sz="1600" i="1" dirty="0" err="1">
                <a:solidFill>
                  <a:srgbClr val="5E0000"/>
                </a:solidFill>
                <a:latin typeface="Arial Narrow"/>
                <a:ea typeface="Microsoft Sans Serif"/>
              </a:rPr>
              <a:t>рыбохозяйственной</a:t>
            </a:r>
            <a:r>
              <a:rPr lang="ru-RU" sz="1600" i="1" dirty="0">
                <a:solidFill>
                  <a:srgbClr val="5E0000"/>
                </a:solidFill>
                <a:latin typeface="Arial Narrow"/>
                <a:ea typeface="Microsoft Sans Serif"/>
              </a:rPr>
              <a:t> отрасли в </a:t>
            </a:r>
            <a:r>
              <a:rPr lang="ru-RU" sz="1600" i="1" dirty="0" smtClean="0">
                <a:solidFill>
                  <a:srgbClr val="5E0000"/>
                </a:solidFill>
                <a:latin typeface="Arial Narrow"/>
                <a:ea typeface="Microsoft Sans Serif"/>
              </a:rPr>
              <a:t>регионе.</a:t>
            </a:r>
          </a:p>
          <a:p>
            <a:endParaRPr lang="ru-RU" sz="1600" i="1" dirty="0">
              <a:solidFill>
                <a:srgbClr val="5E0000"/>
              </a:solidFill>
              <a:latin typeface="Arial Narrow"/>
              <a:ea typeface="Microsoft Sans Serif"/>
            </a:endParaRPr>
          </a:p>
          <a:p>
            <a:r>
              <a:rPr lang="ru-RU" sz="1600" b="1" i="1" dirty="0">
                <a:solidFill>
                  <a:srgbClr val="5E0000"/>
                </a:solidFill>
                <a:latin typeface="Arial Narrow"/>
                <a:ea typeface="Microsoft Sans Serif"/>
              </a:rPr>
              <a:t>26 июля в р. п. Дальнее Константиново прошло заседание Ассоциации представительных органов муниципальных районов, муниципальных округов и городских округов в Нижегородской области при Законодательном Собрании</a:t>
            </a:r>
            <a:r>
              <a:rPr lang="ru-RU" sz="1600" b="1" i="1" dirty="0" smtClean="0">
                <a:solidFill>
                  <a:srgbClr val="5E0000"/>
                </a:solidFill>
                <a:latin typeface="Arial Narrow"/>
                <a:ea typeface="Microsoft Sans Serif"/>
              </a:rPr>
              <a:t>.</a:t>
            </a:r>
            <a:r>
              <a:rPr lang="ru-RU" dirty="0"/>
              <a:t> </a:t>
            </a:r>
            <a:endParaRPr lang="ru-RU" dirty="0" smtClean="0"/>
          </a:p>
          <a:p>
            <a:r>
              <a:rPr lang="ru-RU" sz="1600" i="1" dirty="0">
                <a:solidFill>
                  <a:srgbClr val="5E0000"/>
                </a:solidFill>
                <a:latin typeface="Arial Narrow"/>
                <a:ea typeface="Microsoft Sans Serif"/>
              </a:rPr>
              <a:t>Одна из главных тем обсуждения – развитие агропромышленного комплекса региона. </a:t>
            </a:r>
          </a:p>
          <a:p>
            <a:endParaRPr lang="ru-RU" sz="1600" b="1" i="1" dirty="0">
              <a:solidFill>
                <a:srgbClr val="5E0000"/>
              </a:solidFill>
              <a:latin typeface="Arial Narrow"/>
              <a:ea typeface="Microsoft Sans Serif"/>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2264" y="2060848"/>
            <a:ext cx="3495361" cy="2324779"/>
          </a:xfrm>
          <a:prstGeom prst="rect">
            <a:avLst/>
          </a:prstGeom>
          <a:ln>
            <a:noFill/>
          </a:ln>
          <a:effectLst>
            <a:outerShdw blurRad="190500" algn="tl" rotWithShape="0">
              <a:srgbClr val="000000">
                <a:alpha val="70000"/>
              </a:srgbClr>
            </a:outerShdw>
          </a:effectLst>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5381" y="4509120"/>
            <a:ext cx="4418062" cy="214080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05019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a:ln/>
                <a:solidFill>
                  <a:srgbClr val="5E0000"/>
                </a:solidFill>
                <a:latin typeface="Arial Narrow"/>
              </a:rPr>
              <a:t>РАБОТА В ЗАКОНОДАТЕЛЬНОМ СОБРАНИИ</a:t>
            </a:r>
            <a:endParaRPr lang="ru-RU" sz="4000" b="1">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flipH="1">
            <a:off x="9624392" y="2636913"/>
            <a:ext cx="360040" cy="803988"/>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dirty="0"/>
          </a:p>
          <a:p>
            <a:pPr>
              <a:defRPr/>
            </a:pPr>
            <a:r>
              <a:rPr lang="ru-RU" sz="100" b="1" dirty="0">
                <a:ln/>
                <a:solidFill>
                  <a:srgbClr val="5E0000"/>
                </a:solidFill>
                <a:latin typeface="Arial Narrow"/>
              </a:rPr>
              <a:t>ФОТО ДЕПУТАТА</a:t>
            </a:r>
            <a:endParaRPr sz="100" dirty="0"/>
          </a:p>
          <a:p>
            <a:pPr>
              <a:lnSpc>
                <a:spcPct val="100000"/>
              </a:lnSpc>
              <a:spcBef>
                <a:spcPts val="0"/>
              </a:spcBef>
              <a:defRPr/>
            </a:pPr>
            <a:r>
              <a:rPr lang="ru-RU" sz="100" b="1" dirty="0">
                <a:ln/>
                <a:solidFill>
                  <a:srgbClr val="5E0000"/>
                </a:solidFill>
                <a:latin typeface="Arial Narrow"/>
              </a:rPr>
              <a:t>на мероприятиях, проводимых Законодательным Собранием </a:t>
            </a:r>
            <a:endParaRPr sz="100" dirty="0"/>
          </a:p>
          <a:p>
            <a:pPr>
              <a:lnSpc>
                <a:spcPct val="100000"/>
              </a:lnSpc>
              <a:spcBef>
                <a:spcPts val="0"/>
              </a:spcBef>
              <a:defRPr/>
            </a:pPr>
            <a:endParaRPr lang="ru-RU" sz="2000" b="1" dirty="0">
              <a:ln/>
              <a:solidFill>
                <a:srgbClr val="5E0000"/>
              </a:solidFill>
              <a:latin typeface="Arial Narrow"/>
            </a:endParaRPr>
          </a:p>
        </p:txBody>
      </p:sp>
      <p:sp>
        <p:nvSpPr>
          <p:cNvPr id="14" name="Прямоугольник 13"/>
          <p:cNvSpPr/>
          <p:nvPr/>
        </p:nvSpPr>
        <p:spPr bwMode="auto">
          <a:xfrm>
            <a:off x="730448" y="1276737"/>
            <a:ext cx="11080552" cy="861774"/>
          </a:xfrm>
          <a:prstGeom prst="rect">
            <a:avLst/>
          </a:prstGeom>
          <a:noFill/>
        </p:spPr>
        <p:txBody>
          <a:bodyPr wrap="square" lIns="91440" tIns="45720" rIns="91440" bIns="45720">
            <a:spAutoFit/>
          </a:bodyPr>
          <a:lstStyle/>
          <a:p>
            <a:pPr indent="533400" algn="just">
              <a:defRPr/>
            </a:pPr>
            <a:r>
              <a:rPr lang="ru-RU" sz="2500" b="1" dirty="0">
                <a:ln/>
                <a:solidFill>
                  <a:srgbClr val="5E0000"/>
                </a:solidFill>
                <a:latin typeface="Arial Narrow"/>
              </a:rPr>
              <a:t>Информация об основных результатах работы депутата в Законодательном Собрании в различных форматах. </a:t>
            </a:r>
            <a:endParaRPr lang="ru-RU" sz="2500" b="1" dirty="0">
              <a:ln/>
              <a:solidFill>
                <a:srgbClr val="5E0000"/>
              </a:solidFill>
            </a:endParaRPr>
          </a:p>
        </p:txBody>
      </p:sp>
      <p:sp>
        <p:nvSpPr>
          <p:cNvPr id="2" name="Прямоугольник 1"/>
          <p:cNvSpPr/>
          <p:nvPr/>
        </p:nvSpPr>
        <p:spPr>
          <a:xfrm>
            <a:off x="730448" y="2326279"/>
            <a:ext cx="6733704" cy="4031873"/>
          </a:xfrm>
          <a:prstGeom prst="rect">
            <a:avLst/>
          </a:prstGeom>
        </p:spPr>
        <p:txBody>
          <a:bodyPr wrap="square">
            <a:spAutoFit/>
          </a:bodyPr>
          <a:lstStyle/>
          <a:p>
            <a:r>
              <a:rPr lang="ru-RU" sz="1600" b="1" i="1" dirty="0">
                <a:solidFill>
                  <a:srgbClr val="5E0000"/>
                </a:solidFill>
                <a:latin typeface="Arial Narrow"/>
                <a:ea typeface="Microsoft Sans Serif"/>
              </a:rPr>
              <a:t>3 августа </a:t>
            </a:r>
            <a:r>
              <a:rPr lang="ru-RU" sz="1600" i="1" dirty="0">
                <a:solidFill>
                  <a:srgbClr val="5E0000"/>
                </a:solidFill>
                <a:latin typeface="Arial Narrow"/>
                <a:ea typeface="Microsoft Sans Serif"/>
              </a:rPr>
              <a:t>под руководством заместителя председателя комитета Законодательного собрания по агропромышленному комплексу и развитию сельских территорий Александра </a:t>
            </a:r>
            <a:r>
              <a:rPr lang="ru-RU" sz="1600" i="1" dirty="0" err="1">
                <a:solidFill>
                  <a:srgbClr val="5E0000"/>
                </a:solidFill>
                <a:latin typeface="Arial Narrow"/>
                <a:ea typeface="Microsoft Sans Serif"/>
              </a:rPr>
              <a:t>Ефремцева</a:t>
            </a:r>
            <a:r>
              <a:rPr lang="ru-RU" sz="1600" i="1" dirty="0">
                <a:solidFill>
                  <a:srgbClr val="5E0000"/>
                </a:solidFill>
                <a:latin typeface="Arial Narrow"/>
                <a:ea typeface="Microsoft Sans Serif"/>
              </a:rPr>
              <a:t> состоялось </a:t>
            </a:r>
            <a:r>
              <a:rPr lang="ru-RU" sz="1600" b="1" i="1" dirty="0">
                <a:solidFill>
                  <a:srgbClr val="5E0000"/>
                </a:solidFill>
                <a:latin typeface="Arial Narrow"/>
                <a:ea typeface="Microsoft Sans Serif"/>
              </a:rPr>
              <a:t>выездное мероприятие комитета по мониторингу областного закона о мерах по развитию кадрового потенциала сельскохозяйственного производства </a:t>
            </a:r>
            <a:r>
              <a:rPr lang="ru-RU" sz="1600" i="1" dirty="0">
                <a:solidFill>
                  <a:srgbClr val="5E0000"/>
                </a:solidFill>
                <a:latin typeface="Arial Narrow"/>
                <a:ea typeface="Microsoft Sans Serif"/>
              </a:rPr>
              <a:t>в </a:t>
            </a:r>
            <a:r>
              <a:rPr lang="ru-RU" sz="1600" i="1" dirty="0" err="1" smtClean="0">
                <a:solidFill>
                  <a:srgbClr val="5E0000"/>
                </a:solidFill>
                <a:latin typeface="Arial Narrow"/>
                <a:ea typeface="Microsoft Sans Serif"/>
              </a:rPr>
              <a:t>г.о.г.Шахунья</a:t>
            </a:r>
            <a:r>
              <a:rPr lang="ru-RU" sz="1600" i="1" dirty="0" smtClean="0">
                <a:solidFill>
                  <a:srgbClr val="5E0000"/>
                </a:solidFill>
                <a:latin typeface="Arial Narrow"/>
                <a:ea typeface="Microsoft Sans Serif"/>
              </a:rPr>
              <a:t>.</a:t>
            </a:r>
            <a:r>
              <a:rPr lang="ru-RU" sz="1600" dirty="0"/>
              <a:t> </a:t>
            </a:r>
            <a:endParaRPr lang="ru-RU" sz="1600" dirty="0" smtClean="0"/>
          </a:p>
          <a:p>
            <a:endParaRPr lang="ru-RU" sz="1600" b="1" i="1" dirty="0">
              <a:solidFill>
                <a:srgbClr val="5E0000"/>
              </a:solidFill>
              <a:latin typeface="Arial Narrow"/>
              <a:ea typeface="Microsoft Sans Serif"/>
            </a:endParaRPr>
          </a:p>
          <a:p>
            <a:r>
              <a:rPr lang="ru-RU" sz="1600" b="1" i="1" dirty="0">
                <a:solidFill>
                  <a:srgbClr val="5E0000"/>
                </a:solidFill>
                <a:latin typeface="Arial Narrow"/>
                <a:ea typeface="Microsoft Sans Serif"/>
              </a:rPr>
              <a:t>10 августа</a:t>
            </a:r>
            <a:r>
              <a:rPr lang="ru-RU" sz="1600" i="1" dirty="0">
                <a:solidFill>
                  <a:srgbClr val="5E0000"/>
                </a:solidFill>
                <a:latin typeface="Arial Narrow"/>
                <a:ea typeface="Microsoft Sans Serif"/>
              </a:rPr>
              <a:t> Александр </a:t>
            </a:r>
            <a:r>
              <a:rPr lang="ru-RU" sz="1600" i="1" dirty="0" err="1">
                <a:solidFill>
                  <a:srgbClr val="5E0000"/>
                </a:solidFill>
                <a:latin typeface="Arial Narrow"/>
                <a:ea typeface="Microsoft Sans Serif"/>
              </a:rPr>
              <a:t>Ефремцев</a:t>
            </a:r>
            <a:r>
              <a:rPr lang="ru-RU" sz="1600" i="1" dirty="0">
                <a:solidFill>
                  <a:srgbClr val="5E0000"/>
                </a:solidFill>
                <a:latin typeface="Arial Narrow"/>
                <a:ea typeface="Microsoft Sans Serif"/>
              </a:rPr>
              <a:t> в составе делегации Законодательного Собрания посетил город Саров, где посетил технопарк «Саров». </a:t>
            </a:r>
            <a:endParaRPr lang="ru-RU" sz="1600" i="1" dirty="0" smtClean="0">
              <a:solidFill>
                <a:srgbClr val="5E0000"/>
              </a:solidFill>
              <a:latin typeface="Arial Narrow"/>
              <a:ea typeface="Microsoft Sans Serif"/>
            </a:endParaRPr>
          </a:p>
          <a:p>
            <a:endParaRPr lang="ru-RU" sz="1600" i="1" dirty="0" smtClean="0">
              <a:solidFill>
                <a:srgbClr val="5E0000"/>
              </a:solidFill>
              <a:latin typeface="Arial Narrow"/>
              <a:ea typeface="Microsoft Sans Serif"/>
            </a:endParaRPr>
          </a:p>
          <a:p>
            <a:r>
              <a:rPr lang="ru-RU" sz="1600" b="1" i="1" dirty="0">
                <a:solidFill>
                  <a:srgbClr val="5E0000"/>
                </a:solidFill>
                <a:latin typeface="Arial Narrow"/>
                <a:ea typeface="Microsoft Sans Serif"/>
              </a:rPr>
              <a:t>30 </a:t>
            </a:r>
            <a:r>
              <a:rPr lang="ru-RU" sz="1600" b="1" i="1" dirty="0" smtClean="0">
                <a:solidFill>
                  <a:srgbClr val="5E0000"/>
                </a:solidFill>
                <a:latin typeface="Arial Narrow"/>
                <a:ea typeface="Microsoft Sans Serif"/>
              </a:rPr>
              <a:t>сентября</a:t>
            </a:r>
            <a:r>
              <a:rPr lang="ru-RU" sz="1600" i="1" dirty="0">
                <a:solidFill>
                  <a:srgbClr val="5E0000"/>
                </a:solidFill>
                <a:latin typeface="Arial Narrow"/>
                <a:ea typeface="Microsoft Sans Serif"/>
              </a:rPr>
              <a:t> </a:t>
            </a:r>
            <a:r>
              <a:rPr lang="ru-RU" sz="1600" i="1" dirty="0" smtClean="0">
                <a:solidFill>
                  <a:srgbClr val="5E0000"/>
                </a:solidFill>
                <a:latin typeface="Arial Narrow"/>
                <a:ea typeface="Microsoft Sans Serif"/>
              </a:rPr>
              <a:t>депутат принял </a:t>
            </a:r>
            <a:r>
              <a:rPr lang="ru-RU" sz="1600" i="1" dirty="0">
                <a:solidFill>
                  <a:srgbClr val="5E0000"/>
                </a:solidFill>
                <a:latin typeface="Arial Narrow"/>
                <a:ea typeface="Microsoft Sans Serif"/>
              </a:rPr>
              <a:t>участие в </a:t>
            </a:r>
            <a:r>
              <a:rPr lang="ru-RU" sz="1600" b="1" i="1" dirty="0">
                <a:solidFill>
                  <a:srgbClr val="5E0000"/>
                </a:solidFill>
                <a:latin typeface="Arial Narrow"/>
                <a:ea typeface="Microsoft Sans Serif"/>
              </a:rPr>
              <a:t>II-м кустовом форуме Молодежных палат Нижегородской области</a:t>
            </a:r>
            <a:r>
              <a:rPr lang="ru-RU" sz="1600" i="1" dirty="0">
                <a:solidFill>
                  <a:srgbClr val="5E0000"/>
                </a:solidFill>
                <a:latin typeface="Arial Narrow"/>
                <a:ea typeface="Microsoft Sans Serif"/>
              </a:rPr>
              <a:t> в </a:t>
            </a:r>
            <a:r>
              <a:rPr lang="ru-RU" sz="1600" i="1" dirty="0" err="1">
                <a:solidFill>
                  <a:srgbClr val="5E0000"/>
                </a:solidFill>
                <a:latin typeface="Arial Narrow"/>
                <a:ea typeface="Microsoft Sans Serif"/>
              </a:rPr>
              <a:t>Большеболдинском</a:t>
            </a:r>
            <a:r>
              <a:rPr lang="ru-RU" sz="1600" i="1" dirty="0">
                <a:solidFill>
                  <a:srgbClr val="5E0000"/>
                </a:solidFill>
                <a:latin typeface="Arial Narrow"/>
                <a:ea typeface="Microsoft Sans Serif"/>
              </a:rPr>
              <a:t> муниципальном округе.</a:t>
            </a:r>
            <a:br>
              <a:rPr lang="ru-RU" sz="1600" i="1" dirty="0">
                <a:solidFill>
                  <a:srgbClr val="5E0000"/>
                </a:solidFill>
                <a:latin typeface="Arial Narrow"/>
                <a:ea typeface="Microsoft Sans Serif"/>
              </a:rPr>
            </a:br>
            <a:r>
              <a:rPr lang="ru-RU" sz="1600" i="1" dirty="0" smtClean="0">
                <a:solidFill>
                  <a:srgbClr val="5E0000"/>
                </a:solidFill>
                <a:latin typeface="Arial Narrow"/>
                <a:ea typeface="Microsoft Sans Serif"/>
              </a:rPr>
              <a:t>После </a:t>
            </a:r>
            <a:r>
              <a:rPr lang="ru-RU" sz="1600" i="1" dirty="0">
                <a:solidFill>
                  <a:srgbClr val="5E0000"/>
                </a:solidFill>
                <a:latin typeface="Arial Narrow"/>
                <a:ea typeface="Microsoft Sans Serif"/>
              </a:rPr>
              <a:t>торжественного открытия </a:t>
            </a:r>
            <a:r>
              <a:rPr lang="ru-RU" sz="1600" i="1" dirty="0" smtClean="0">
                <a:solidFill>
                  <a:srgbClr val="5E0000"/>
                </a:solidFill>
                <a:latin typeface="Arial Narrow"/>
                <a:ea typeface="Microsoft Sans Serif"/>
              </a:rPr>
              <a:t>форума состоялась </a:t>
            </a:r>
            <a:r>
              <a:rPr lang="ru-RU" sz="1600" i="1" dirty="0">
                <a:solidFill>
                  <a:srgbClr val="5E0000"/>
                </a:solidFill>
                <a:latin typeface="Arial Narrow"/>
                <a:ea typeface="Microsoft Sans Serif"/>
              </a:rPr>
              <a:t>работа в секциях.</a:t>
            </a:r>
            <a:br>
              <a:rPr lang="ru-RU" sz="1600" i="1" dirty="0">
                <a:solidFill>
                  <a:srgbClr val="5E0000"/>
                </a:solidFill>
                <a:latin typeface="Arial Narrow"/>
                <a:ea typeface="Microsoft Sans Serif"/>
              </a:rPr>
            </a:br>
            <a:r>
              <a:rPr lang="ru-RU" sz="1600" i="1" dirty="0">
                <a:solidFill>
                  <a:srgbClr val="5E0000"/>
                </a:solidFill>
                <a:latin typeface="Arial Narrow"/>
                <a:ea typeface="Microsoft Sans Serif"/>
              </a:rPr>
              <a:t>Александр Владимирович, являясь заместителем </a:t>
            </a:r>
            <a:r>
              <a:rPr lang="ru-RU" sz="1600" i="1" dirty="0" smtClean="0">
                <a:solidFill>
                  <a:srgbClr val="5E0000"/>
                </a:solidFill>
                <a:latin typeface="Arial Narrow"/>
                <a:ea typeface="Microsoft Sans Serif"/>
              </a:rPr>
              <a:t>председателя </a:t>
            </a:r>
            <a:r>
              <a:rPr lang="ru-RU" sz="1600" i="1" dirty="0">
                <a:solidFill>
                  <a:srgbClr val="5E0000"/>
                </a:solidFill>
                <a:latin typeface="Arial Narrow"/>
                <a:ea typeface="Microsoft Sans Serif"/>
              </a:rPr>
              <a:t>комитета по АПК, принял участие в секции по сельскому хозяйству, где основным вопросом было </a:t>
            </a:r>
            <a:r>
              <a:rPr lang="ru-RU" sz="1600" i="1" dirty="0" smtClean="0">
                <a:solidFill>
                  <a:srgbClr val="5E0000"/>
                </a:solidFill>
                <a:latin typeface="Arial Narrow"/>
                <a:ea typeface="Microsoft Sans Serif"/>
              </a:rPr>
              <a:t>- развитие </a:t>
            </a:r>
            <a:r>
              <a:rPr lang="ru-RU" sz="1600" i="1" dirty="0">
                <a:solidFill>
                  <a:srgbClr val="5E0000"/>
                </a:solidFill>
                <a:latin typeface="Arial Narrow"/>
                <a:ea typeface="Microsoft Sans Serif"/>
              </a:rPr>
              <a:t>кадрового потенциала сельскохозяйственной </a:t>
            </a:r>
            <a:r>
              <a:rPr lang="ru-RU" sz="1600" i="1" dirty="0" smtClean="0">
                <a:solidFill>
                  <a:srgbClr val="5E0000"/>
                </a:solidFill>
                <a:latin typeface="Arial Narrow"/>
                <a:ea typeface="Microsoft Sans Serif"/>
              </a:rPr>
              <a:t>отрасли.</a:t>
            </a:r>
            <a:endParaRPr lang="ru-RU" sz="1600" i="1" dirty="0">
              <a:solidFill>
                <a:srgbClr val="5E0000"/>
              </a:solidFill>
              <a:latin typeface="Arial Narrow"/>
              <a:ea typeface="Microsoft Sans Serif"/>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787" y="1712212"/>
            <a:ext cx="2786310" cy="2008735"/>
          </a:xfrm>
          <a:prstGeom prst="rect">
            <a:avLst/>
          </a:prstGeom>
          <a:ln>
            <a:noFill/>
          </a:ln>
          <a:effectLst>
            <a:outerShdw blurRad="190500" algn="tl" rotWithShape="0">
              <a:srgbClr val="000000">
                <a:alpha val="70000"/>
              </a:srgbClr>
            </a:outerShdw>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9160" y="3341124"/>
            <a:ext cx="2539194" cy="1692796"/>
          </a:xfrm>
          <a:prstGeom prst="rect">
            <a:avLst/>
          </a:prstGeom>
          <a:ln>
            <a:noFill/>
          </a:ln>
          <a:effectLst>
            <a:outerShdw blurRad="190500" algn="tl" rotWithShape="0">
              <a:srgbClr val="000000">
                <a:alpha val="70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0336" y="4656764"/>
            <a:ext cx="2555776" cy="19168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85306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707886"/>
          </a:xfrm>
          <a:prstGeom prst="rect">
            <a:avLst/>
          </a:prstGeom>
          <a:noFill/>
        </p:spPr>
        <p:txBody>
          <a:bodyPr wrap="square" lIns="91440" tIns="45720" rIns="91440" bIns="45720">
            <a:spAutoFit/>
          </a:bodyPr>
          <a:lstStyle/>
          <a:p>
            <a:pPr algn="ctr">
              <a:defRPr/>
            </a:pPr>
            <a:r>
              <a:rPr lang="ru-RU" sz="4000" b="1">
                <a:ln/>
                <a:solidFill>
                  <a:srgbClr val="5E0000"/>
                </a:solidFill>
                <a:latin typeface="Arial Narrow"/>
              </a:rPr>
              <a:t>РАБОТА В ЗАКОНОДАТЕЛЬНОМ СОБРАНИИ</a:t>
            </a:r>
            <a:endParaRPr lang="ru-RU" sz="4000" b="1">
              <a:ln/>
              <a:solidFill>
                <a:srgbClr val="5E0000"/>
              </a:solidFill>
            </a:endParaRPr>
          </a:p>
        </p:txBody>
      </p:sp>
      <p:pic>
        <p:nvPicPr>
          <p:cNvPr id="15" name="Рисунок 14"/>
          <p:cNvPicPr>
            <a:picLocks noChangeAspect="1"/>
          </p:cNvPicPr>
          <p:nvPr/>
        </p:nvPicPr>
        <p:blipFill>
          <a:blip r:embed="rId2"/>
          <a:stretch/>
        </p:blipFill>
        <p:spPr bwMode="auto">
          <a:xfrm>
            <a:off x="679565" y="108065"/>
            <a:ext cx="1567531" cy="1122078"/>
          </a:xfrm>
          <a:prstGeom prst="rect">
            <a:avLst/>
          </a:prstGeom>
        </p:spPr>
      </p:pic>
      <p:cxnSp>
        <p:nvCxnSpPr>
          <p:cNvPr id="21" name="Прямая соединительная линия 20"/>
          <p:cNvCxnSpPr>
            <a:cxnSpLocks/>
          </p:cNvCxnSpPr>
          <p:nvPr/>
        </p:nvCxnSpPr>
        <p:spPr bwMode="auto">
          <a:xfrm>
            <a:off x="2382468" y="1088968"/>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одзаголовок 2"/>
          <p:cNvSpPr>
            <a:spLocks noGrp="1"/>
          </p:cNvSpPr>
          <p:nvPr>
            <p:ph type="subTitle" idx="1"/>
          </p:nvPr>
        </p:nvSpPr>
        <p:spPr bwMode="auto">
          <a:xfrm flipH="1">
            <a:off x="9624392" y="2636913"/>
            <a:ext cx="360040" cy="803988"/>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dirty="0"/>
          </a:p>
          <a:p>
            <a:pPr>
              <a:defRPr/>
            </a:pPr>
            <a:r>
              <a:rPr lang="ru-RU" sz="100" b="1" dirty="0">
                <a:ln/>
                <a:solidFill>
                  <a:srgbClr val="5E0000"/>
                </a:solidFill>
                <a:latin typeface="Arial Narrow"/>
              </a:rPr>
              <a:t>ФОТО ДЕПУТАТА</a:t>
            </a:r>
            <a:endParaRPr sz="100" dirty="0"/>
          </a:p>
          <a:p>
            <a:pPr>
              <a:lnSpc>
                <a:spcPct val="100000"/>
              </a:lnSpc>
              <a:spcBef>
                <a:spcPts val="0"/>
              </a:spcBef>
              <a:defRPr/>
            </a:pPr>
            <a:r>
              <a:rPr lang="ru-RU" sz="100" b="1" dirty="0">
                <a:ln/>
                <a:solidFill>
                  <a:srgbClr val="5E0000"/>
                </a:solidFill>
                <a:latin typeface="Arial Narrow"/>
              </a:rPr>
              <a:t>на мероприятиях, проводимых Законодательным Собранием </a:t>
            </a:r>
            <a:endParaRPr sz="100" dirty="0"/>
          </a:p>
          <a:p>
            <a:pPr>
              <a:lnSpc>
                <a:spcPct val="100000"/>
              </a:lnSpc>
              <a:spcBef>
                <a:spcPts val="0"/>
              </a:spcBef>
              <a:defRPr/>
            </a:pPr>
            <a:endParaRPr lang="ru-RU" sz="2000" b="1" dirty="0">
              <a:ln/>
              <a:solidFill>
                <a:srgbClr val="5E0000"/>
              </a:solidFill>
              <a:latin typeface="Arial Narrow"/>
            </a:endParaRPr>
          </a:p>
        </p:txBody>
      </p:sp>
      <p:sp>
        <p:nvSpPr>
          <p:cNvPr id="14" name="Прямоугольник 13"/>
          <p:cNvSpPr/>
          <p:nvPr/>
        </p:nvSpPr>
        <p:spPr bwMode="auto">
          <a:xfrm>
            <a:off x="730448" y="1276737"/>
            <a:ext cx="11080552" cy="861774"/>
          </a:xfrm>
          <a:prstGeom prst="rect">
            <a:avLst/>
          </a:prstGeom>
          <a:noFill/>
        </p:spPr>
        <p:txBody>
          <a:bodyPr wrap="square" lIns="91440" tIns="45720" rIns="91440" bIns="45720">
            <a:spAutoFit/>
          </a:bodyPr>
          <a:lstStyle/>
          <a:p>
            <a:pPr indent="533400" algn="just">
              <a:defRPr/>
            </a:pPr>
            <a:r>
              <a:rPr lang="ru-RU" sz="2500" b="1" dirty="0">
                <a:ln/>
                <a:solidFill>
                  <a:srgbClr val="5E0000"/>
                </a:solidFill>
                <a:latin typeface="Arial Narrow"/>
              </a:rPr>
              <a:t>Информация об основных результатах работы депутата в Законодательном Собрании в различных форматах. </a:t>
            </a:r>
            <a:endParaRPr lang="ru-RU" sz="2500" b="1" dirty="0">
              <a:ln/>
              <a:solidFill>
                <a:srgbClr val="5E0000"/>
              </a:solidFill>
            </a:endParaRPr>
          </a:p>
        </p:txBody>
      </p:sp>
      <p:sp>
        <p:nvSpPr>
          <p:cNvPr id="2" name="Прямоугольник 1"/>
          <p:cNvSpPr/>
          <p:nvPr/>
        </p:nvSpPr>
        <p:spPr>
          <a:xfrm>
            <a:off x="730448" y="2326279"/>
            <a:ext cx="6733704" cy="4370427"/>
          </a:xfrm>
          <a:prstGeom prst="rect">
            <a:avLst/>
          </a:prstGeom>
        </p:spPr>
        <p:txBody>
          <a:bodyPr wrap="square">
            <a:spAutoFit/>
          </a:bodyPr>
          <a:lstStyle/>
          <a:p>
            <a:r>
              <a:rPr lang="ru-RU" sz="1600" b="1" i="1" dirty="0" smtClean="0">
                <a:solidFill>
                  <a:srgbClr val="5E0000"/>
                </a:solidFill>
                <a:latin typeface="Arial Narrow"/>
                <a:ea typeface="Microsoft Sans Serif"/>
              </a:rPr>
              <a:t>4 октября </a:t>
            </a:r>
            <a:r>
              <a:rPr lang="ru-RU" sz="1600" i="1" dirty="0" smtClean="0">
                <a:solidFill>
                  <a:srgbClr val="5E0000"/>
                </a:solidFill>
                <a:latin typeface="Arial Narrow"/>
                <a:ea typeface="Microsoft Sans Serif"/>
              </a:rPr>
              <a:t>депутат принял </a:t>
            </a:r>
            <a:r>
              <a:rPr lang="ru-RU" sz="1600" b="1" i="1" dirty="0">
                <a:solidFill>
                  <a:srgbClr val="5E0000"/>
                </a:solidFill>
                <a:latin typeface="Arial Narrow"/>
                <a:ea typeface="Microsoft Sans Serif"/>
              </a:rPr>
              <a:t>участие в Парламентском дне Законодательного Собрания в </a:t>
            </a:r>
            <a:r>
              <a:rPr lang="ru-RU" sz="1600" b="1" i="1" dirty="0" err="1">
                <a:solidFill>
                  <a:srgbClr val="5E0000"/>
                </a:solidFill>
                <a:latin typeface="Arial Narrow"/>
                <a:ea typeface="Microsoft Sans Serif"/>
              </a:rPr>
              <a:t>г.о.г</a:t>
            </a:r>
            <a:r>
              <a:rPr lang="ru-RU" sz="1600" b="1" i="1" dirty="0">
                <a:solidFill>
                  <a:srgbClr val="5E0000"/>
                </a:solidFill>
                <a:latin typeface="Arial Narrow"/>
                <a:ea typeface="Microsoft Sans Serif"/>
              </a:rPr>
              <a:t>. Кулебаки. </a:t>
            </a:r>
            <a:r>
              <a:rPr lang="ru-RU" sz="1600" i="1" dirty="0">
                <a:solidFill>
                  <a:srgbClr val="5E0000"/>
                </a:solidFill>
                <a:latin typeface="Arial Narrow"/>
                <a:ea typeface="Microsoft Sans Serif"/>
              </a:rPr>
              <a:t>Участники мероприятия посетили производственные площадки ПАО "</a:t>
            </a:r>
            <a:r>
              <a:rPr lang="ru-RU" sz="1600" i="1" dirty="0" err="1">
                <a:solidFill>
                  <a:srgbClr val="5E0000"/>
                </a:solidFill>
                <a:latin typeface="Arial Narrow"/>
                <a:ea typeface="Microsoft Sans Serif"/>
              </a:rPr>
              <a:t>Русполимет</a:t>
            </a:r>
            <a:r>
              <a:rPr lang="ru-RU" sz="1600" i="1" dirty="0">
                <a:solidFill>
                  <a:srgbClr val="5E0000"/>
                </a:solidFill>
                <a:latin typeface="Arial Narrow"/>
                <a:ea typeface="Microsoft Sans Serif"/>
              </a:rPr>
              <a:t>" и отметили огромный производственный потенциал предприятия</a:t>
            </a:r>
            <a:r>
              <a:rPr lang="ru-RU" sz="1600" i="1" dirty="0" smtClean="0">
                <a:solidFill>
                  <a:srgbClr val="5E0000"/>
                </a:solidFill>
                <a:latin typeface="Arial Narrow"/>
                <a:ea typeface="Microsoft Sans Serif"/>
              </a:rPr>
              <a:t>. По итогам состоялось заседание, где</a:t>
            </a:r>
            <a:r>
              <a:rPr lang="ru-RU" dirty="0"/>
              <a:t> </a:t>
            </a:r>
            <a:r>
              <a:rPr lang="ru-RU" sz="1600" i="1" dirty="0">
                <a:solidFill>
                  <a:srgbClr val="5E0000"/>
                </a:solidFill>
                <a:latin typeface="Arial Narrow"/>
                <a:ea typeface="Microsoft Sans Serif"/>
              </a:rPr>
              <a:t>был обозначен ряд проблем в сфере дорожной деятельности, касающихся не только </a:t>
            </a:r>
            <a:r>
              <a:rPr lang="ru-RU" sz="1600" i="1" dirty="0" err="1">
                <a:solidFill>
                  <a:srgbClr val="5E0000"/>
                </a:solidFill>
                <a:latin typeface="Arial Narrow"/>
                <a:ea typeface="Microsoft Sans Serif"/>
              </a:rPr>
              <a:t>г.о.г</a:t>
            </a:r>
            <a:r>
              <a:rPr lang="ru-RU" sz="1600" i="1" dirty="0">
                <a:solidFill>
                  <a:srgbClr val="5E0000"/>
                </a:solidFill>
                <a:latin typeface="Arial Narrow"/>
                <a:ea typeface="Microsoft Sans Serif"/>
              </a:rPr>
              <a:t>. Кулебаки, но и ряда других муниципальных образований области. По итогам мероприятия выработаны конструктивные решения и уже достигнуты определенные договоренности</a:t>
            </a:r>
            <a:r>
              <a:rPr lang="ru-RU" sz="1600" i="1" dirty="0" smtClean="0">
                <a:solidFill>
                  <a:srgbClr val="5E0000"/>
                </a:solidFill>
                <a:latin typeface="Arial Narrow"/>
                <a:ea typeface="Microsoft Sans Serif"/>
              </a:rPr>
              <a:t>.</a:t>
            </a:r>
          </a:p>
          <a:p>
            <a:endParaRPr lang="ru-RU" sz="1600" i="1" dirty="0">
              <a:solidFill>
                <a:srgbClr val="5E0000"/>
              </a:solidFill>
              <a:latin typeface="Arial Narrow"/>
              <a:ea typeface="Microsoft Sans Serif"/>
            </a:endParaRPr>
          </a:p>
          <a:p>
            <a:r>
              <a:rPr lang="ru-RU" sz="1600" b="1" i="1" dirty="0" smtClean="0">
                <a:solidFill>
                  <a:srgbClr val="5E0000"/>
                </a:solidFill>
                <a:latin typeface="Arial Narrow"/>
                <a:ea typeface="Microsoft Sans Serif"/>
              </a:rPr>
              <a:t>20 октября </a:t>
            </a:r>
            <a:r>
              <a:rPr lang="ru-RU" sz="1600" i="1" dirty="0" smtClean="0">
                <a:solidFill>
                  <a:srgbClr val="5E0000"/>
                </a:solidFill>
                <a:latin typeface="Arial Narrow"/>
                <a:ea typeface="Microsoft Sans Serif"/>
              </a:rPr>
              <a:t>под </a:t>
            </a:r>
            <a:r>
              <a:rPr lang="ru-RU" sz="1600" i="1" dirty="0">
                <a:solidFill>
                  <a:srgbClr val="5E0000"/>
                </a:solidFill>
                <a:latin typeface="Arial Narrow"/>
                <a:ea typeface="Microsoft Sans Serif"/>
              </a:rPr>
              <a:t>руководством заместителя председателя комитета Законодательного собрания по агропромышленному комплексу и развитию сельских территорий Александра </a:t>
            </a:r>
            <a:r>
              <a:rPr lang="ru-RU" sz="1600" i="1" dirty="0" err="1">
                <a:solidFill>
                  <a:srgbClr val="5E0000"/>
                </a:solidFill>
                <a:latin typeface="Arial Narrow"/>
                <a:ea typeface="Microsoft Sans Serif"/>
              </a:rPr>
              <a:t>Ефремцева</a:t>
            </a:r>
            <a:r>
              <a:rPr lang="ru-RU" sz="1600" i="1" dirty="0">
                <a:solidFill>
                  <a:srgbClr val="5E0000"/>
                </a:solidFill>
                <a:latin typeface="Arial Narrow"/>
                <a:ea typeface="Microsoft Sans Serif"/>
              </a:rPr>
              <a:t> состоялось </a:t>
            </a:r>
            <a:r>
              <a:rPr lang="ru-RU" sz="1600" b="1" i="1" dirty="0">
                <a:solidFill>
                  <a:srgbClr val="5E0000"/>
                </a:solidFill>
                <a:latin typeface="Arial Narrow"/>
                <a:ea typeface="Microsoft Sans Serif"/>
              </a:rPr>
              <a:t>выездное мероприятие комитета по мониторингу областного закона о мерах по развитию кадрового потенциала сельскохозяйственного производства </a:t>
            </a:r>
            <a:r>
              <a:rPr lang="ru-RU" sz="1600" i="1" dirty="0">
                <a:solidFill>
                  <a:srgbClr val="5E0000"/>
                </a:solidFill>
                <a:latin typeface="Arial Narrow"/>
                <a:ea typeface="Microsoft Sans Serif"/>
              </a:rPr>
              <a:t>в </a:t>
            </a:r>
            <a:r>
              <a:rPr lang="ru-RU" sz="1600" i="1" dirty="0" err="1" smtClean="0">
                <a:solidFill>
                  <a:srgbClr val="5E0000"/>
                </a:solidFill>
                <a:latin typeface="Arial Narrow"/>
                <a:ea typeface="Microsoft Sans Serif"/>
              </a:rPr>
              <a:t>Шарангском</a:t>
            </a:r>
            <a:r>
              <a:rPr lang="ru-RU" sz="1600" i="1" dirty="0" smtClean="0">
                <a:solidFill>
                  <a:srgbClr val="5E0000"/>
                </a:solidFill>
                <a:latin typeface="Arial Narrow"/>
                <a:ea typeface="Microsoft Sans Serif"/>
              </a:rPr>
              <a:t> районе. Посетил </a:t>
            </a:r>
            <a:r>
              <a:rPr lang="ru-RU" sz="1600" i="1" dirty="0">
                <a:solidFill>
                  <a:srgbClr val="5E0000"/>
                </a:solidFill>
                <a:latin typeface="Arial Narrow"/>
                <a:ea typeface="Microsoft Sans Serif"/>
              </a:rPr>
              <a:t>ООО «Новый век», животноводческий комплекс ООО «Союз</a:t>
            </a:r>
            <a:r>
              <a:rPr lang="ru-RU" sz="1600" i="1" dirty="0" smtClean="0">
                <a:solidFill>
                  <a:srgbClr val="5E0000"/>
                </a:solidFill>
                <a:latin typeface="Arial Narrow"/>
                <a:ea typeface="Microsoft Sans Serif"/>
              </a:rPr>
              <a:t>».</a:t>
            </a:r>
            <a:endParaRPr lang="ru-RU" sz="1600" i="1" dirty="0">
              <a:solidFill>
                <a:srgbClr val="5E0000"/>
              </a:solidFill>
              <a:latin typeface="Arial Narrow"/>
              <a:ea typeface="Microsoft Sans Serif"/>
            </a:endParaRPr>
          </a:p>
          <a:p>
            <a:endParaRPr lang="ru-RU" sz="1600" i="1" dirty="0">
              <a:solidFill>
                <a:srgbClr val="5E0000"/>
              </a:solidFill>
              <a:latin typeface="Arial Narrow"/>
              <a:ea typeface="Microsoft Sans Serif"/>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8168" y="1837208"/>
            <a:ext cx="3607352" cy="2403398"/>
          </a:xfrm>
          <a:prstGeom prst="rect">
            <a:avLst/>
          </a:prstGeom>
          <a:ln>
            <a:noFill/>
          </a:ln>
          <a:effectLst>
            <a:outerShdw blurRad="190500" algn="tl" rotWithShape="0">
              <a:srgbClr val="000000">
                <a:alpha val="70000"/>
              </a:srgbClr>
            </a:outerShdw>
          </a:effectLst>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6200" y="4386094"/>
            <a:ext cx="3168352" cy="22824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47304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177606"/>
            <a:ext cx="9476074" cy="1938992"/>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a:t>
            </a:r>
            <a:r>
              <a:rPr lang="ru-RU" sz="4000" b="1" dirty="0">
                <a:ln/>
                <a:solidFill>
                  <a:srgbClr val="5E0000"/>
                </a:solidFill>
                <a:latin typeface="Arial Narrow"/>
              </a:rPr>
              <a:t>В ИЗБИРАТЕЛЬНОМ ОКРУГЕ </a:t>
            </a:r>
            <a:endParaRPr dirty="0"/>
          </a:p>
          <a:p>
            <a:pPr algn="ctr">
              <a:defRPr/>
            </a:pPr>
            <a:endParaRPr lang="ru-RU" sz="4000" b="1" dirty="0">
              <a:ln/>
              <a:solidFill>
                <a:srgbClr val="5E0000"/>
              </a:solidFill>
            </a:endParaRPr>
          </a:p>
        </p:txBody>
      </p:sp>
      <p:cxnSp>
        <p:nvCxnSpPr>
          <p:cNvPr id="13" name="Прямая соединительная линия 12"/>
          <p:cNvCxnSpPr>
            <a:cxnSpLocks/>
          </p:cNvCxnSpPr>
          <p:nvPr/>
        </p:nvCxnSpPr>
        <p:spPr bwMode="auto">
          <a:xfrm>
            <a:off x="2317948" y="1502534"/>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рямоугольник 8"/>
          <p:cNvSpPr/>
          <p:nvPr/>
        </p:nvSpPr>
        <p:spPr bwMode="auto">
          <a:xfrm>
            <a:off x="748004" y="2950730"/>
            <a:ext cx="8751596" cy="3754874"/>
          </a:xfrm>
          <a:prstGeom prst="rect">
            <a:avLst/>
          </a:prstGeom>
          <a:noFill/>
        </p:spPr>
        <p:txBody>
          <a:bodyPr wrap="square" lIns="91440" tIns="45720" rIns="91440" bIns="45720">
            <a:spAutoFit/>
          </a:bodyPr>
          <a:lstStyle/>
          <a:p>
            <a:pPr algn="just">
              <a:defRPr/>
            </a:pPr>
            <a:endParaRPr lang="ru-RU" sz="1000" b="1" dirty="0">
              <a:ln/>
              <a:solidFill>
                <a:srgbClr val="5E0000"/>
              </a:solidFill>
              <a:latin typeface="Arial Narrow"/>
            </a:endParaRPr>
          </a:p>
          <a:p>
            <a:pPr algn="ctr">
              <a:defRPr/>
            </a:pPr>
            <a:r>
              <a:rPr lang="ru-RU" sz="2000" b="1" i="1" u="sng" dirty="0">
                <a:solidFill>
                  <a:srgbClr val="5E0000"/>
                </a:solidFill>
                <a:latin typeface="Arial Narrow"/>
                <a:ea typeface="Microsoft Sans Serif"/>
              </a:rPr>
              <a:t>В отчётный период депутатом </a:t>
            </a:r>
            <a:r>
              <a:rPr lang="ru-RU" sz="2000" b="1" i="1" u="sng" dirty="0" err="1">
                <a:solidFill>
                  <a:srgbClr val="5E0000"/>
                </a:solidFill>
                <a:latin typeface="Arial Narrow"/>
                <a:ea typeface="Microsoft Sans Serif"/>
              </a:rPr>
              <a:t>Ефремцевым</a:t>
            </a:r>
            <a:r>
              <a:rPr lang="ru-RU" sz="2000" b="1" i="1" u="sng" dirty="0">
                <a:solidFill>
                  <a:srgbClr val="5E0000"/>
                </a:solidFill>
                <a:latin typeface="Arial Narrow"/>
                <a:ea typeface="Microsoft Sans Serif"/>
              </a:rPr>
              <a:t> А.В. были проведены: </a:t>
            </a:r>
            <a:r>
              <a:rPr lang="en-US" sz="2000" b="1" i="1" u="sng" dirty="0">
                <a:solidFill>
                  <a:srgbClr val="5E0000"/>
                </a:solidFill>
                <a:latin typeface="Arial Narrow"/>
                <a:ea typeface="Microsoft Sans Serif"/>
              </a:rPr>
              <a:t/>
            </a:r>
            <a:br>
              <a:rPr lang="en-US" sz="2000" b="1" i="1" u="sng" dirty="0">
                <a:solidFill>
                  <a:srgbClr val="5E0000"/>
                </a:solidFill>
                <a:latin typeface="Arial Narrow"/>
                <a:ea typeface="Microsoft Sans Serif"/>
              </a:rPr>
            </a:br>
            <a:r>
              <a:rPr lang="ru-RU" sz="2000" b="1" i="1" dirty="0">
                <a:solidFill>
                  <a:srgbClr val="5E0000"/>
                </a:solidFill>
                <a:latin typeface="Arial Narrow"/>
                <a:ea typeface="Microsoft Sans Serif"/>
              </a:rPr>
              <a:t>- личные приёмы граждан в каждом районе избирательного округа – </a:t>
            </a:r>
            <a:r>
              <a:rPr lang="ru-RU" sz="2000" b="1" i="1" dirty="0" smtClean="0">
                <a:solidFill>
                  <a:srgbClr val="5E0000"/>
                </a:solidFill>
                <a:latin typeface="Arial Narrow"/>
                <a:ea typeface="Microsoft Sans Serif"/>
              </a:rPr>
              <a:t/>
            </a:r>
            <a:br>
              <a:rPr lang="ru-RU" sz="2000" b="1" i="1" dirty="0" smtClean="0">
                <a:solidFill>
                  <a:srgbClr val="5E0000"/>
                </a:solidFill>
                <a:latin typeface="Arial Narrow"/>
                <a:ea typeface="Microsoft Sans Serif"/>
              </a:rPr>
            </a:br>
            <a:r>
              <a:rPr lang="ru-RU" sz="2000" b="1" i="1" dirty="0" smtClean="0">
                <a:solidFill>
                  <a:srgbClr val="5E0000"/>
                </a:solidFill>
                <a:latin typeface="Arial Narrow"/>
                <a:ea typeface="Microsoft Sans Serif"/>
              </a:rPr>
              <a:t>12 </a:t>
            </a:r>
            <a:r>
              <a:rPr lang="ru-RU" sz="2000" b="1" i="1" dirty="0">
                <a:solidFill>
                  <a:srgbClr val="5E0000"/>
                </a:solidFill>
                <a:latin typeface="Arial Narrow"/>
                <a:ea typeface="Microsoft Sans Serif"/>
              </a:rPr>
              <a:t>приёмов; </a:t>
            </a:r>
            <a:br>
              <a:rPr lang="ru-RU" sz="2000" b="1" i="1" dirty="0">
                <a:solidFill>
                  <a:srgbClr val="5E0000"/>
                </a:solidFill>
                <a:latin typeface="Arial Narrow"/>
                <a:ea typeface="Microsoft Sans Serif"/>
              </a:rPr>
            </a:br>
            <a:r>
              <a:rPr lang="ru-RU" sz="2000" b="1" i="1" dirty="0">
                <a:solidFill>
                  <a:srgbClr val="5E0000"/>
                </a:solidFill>
                <a:latin typeface="Arial Narrow"/>
                <a:ea typeface="Microsoft Sans Serif"/>
              </a:rPr>
              <a:t>- приёмы в Общественной приёмной Председателя партии «Единая России» </a:t>
            </a:r>
            <a:r>
              <a:rPr lang="ru-RU" sz="2000" b="1" i="1" dirty="0" err="1">
                <a:solidFill>
                  <a:srgbClr val="5E0000"/>
                </a:solidFill>
                <a:latin typeface="Arial Narrow"/>
                <a:ea typeface="Microsoft Sans Serif"/>
              </a:rPr>
              <a:t>Д.А.Медведева</a:t>
            </a:r>
            <a:r>
              <a:rPr lang="ru-RU" sz="2000" b="1" i="1" dirty="0">
                <a:solidFill>
                  <a:srgbClr val="5E0000"/>
                </a:solidFill>
                <a:latin typeface="Arial Narrow"/>
                <a:ea typeface="Microsoft Sans Serif"/>
              </a:rPr>
              <a:t> – ежемесячно;</a:t>
            </a:r>
            <a:br>
              <a:rPr lang="ru-RU" sz="2000" b="1" i="1" dirty="0">
                <a:solidFill>
                  <a:srgbClr val="5E0000"/>
                </a:solidFill>
                <a:latin typeface="Arial Narrow"/>
                <a:ea typeface="Microsoft Sans Serif"/>
              </a:rPr>
            </a:br>
            <a:r>
              <a:rPr lang="ru-RU" sz="2000" b="1" i="1" dirty="0">
                <a:solidFill>
                  <a:srgbClr val="5E0000"/>
                </a:solidFill>
                <a:latin typeface="Arial Narrow"/>
                <a:ea typeface="Microsoft Sans Serif"/>
              </a:rPr>
              <a:t>- тематические приёмы граждан в приёмной депутата, а также в режиме видео-конференц-связи – 14 недель и одна </a:t>
            </a:r>
            <a:r>
              <a:rPr lang="ru-RU" sz="2000" b="1" i="1" dirty="0" smtClean="0">
                <a:solidFill>
                  <a:srgbClr val="5E0000"/>
                </a:solidFill>
                <a:latin typeface="Arial Narrow"/>
                <a:ea typeface="Microsoft Sans Serif"/>
              </a:rPr>
              <a:t>декада.</a:t>
            </a:r>
            <a:endParaRPr lang="ru-RU" sz="2000" b="1" i="1" dirty="0">
              <a:solidFill>
                <a:srgbClr val="5E0000"/>
              </a:solidFill>
              <a:latin typeface="Arial Narrow"/>
              <a:ea typeface="Microsoft Sans Serif"/>
            </a:endParaRPr>
          </a:p>
          <a:p>
            <a:pPr algn="ctr">
              <a:defRPr/>
            </a:pPr>
            <a:endParaRPr lang="ru-RU" sz="2000" b="1" i="1" dirty="0">
              <a:solidFill>
                <a:srgbClr val="5E0000"/>
              </a:solidFill>
              <a:latin typeface="Arial Narrow"/>
              <a:ea typeface="Microsoft Sans Serif"/>
            </a:endParaRPr>
          </a:p>
          <a:p>
            <a:pPr>
              <a:defRPr/>
            </a:pPr>
            <a:r>
              <a:rPr lang="ru-RU" sz="2000" b="1" i="1" dirty="0">
                <a:solidFill>
                  <a:srgbClr val="5E0000"/>
                </a:solidFill>
                <a:latin typeface="Arial Narrow"/>
                <a:ea typeface="Microsoft Sans Serif"/>
              </a:rPr>
              <a:t>Всего было принято в работу </a:t>
            </a:r>
            <a:r>
              <a:rPr lang="en-US" sz="2000" b="1" i="1" u="sng" dirty="0">
                <a:solidFill>
                  <a:srgbClr val="5E0000"/>
                </a:solidFill>
                <a:latin typeface="Arial Narrow"/>
                <a:ea typeface="Microsoft Sans Serif"/>
              </a:rPr>
              <a:t>236</a:t>
            </a:r>
            <a:r>
              <a:rPr lang="ru-RU" sz="2000" b="1" i="1" dirty="0">
                <a:solidFill>
                  <a:srgbClr val="5E0000"/>
                </a:solidFill>
                <a:latin typeface="Arial Narrow"/>
                <a:ea typeface="Microsoft Sans Serif"/>
              </a:rPr>
              <a:t> обращений, из них </a:t>
            </a:r>
            <a:r>
              <a:rPr lang="en-US" sz="2000" b="1" i="1" u="sng" dirty="0">
                <a:solidFill>
                  <a:srgbClr val="5E0000"/>
                </a:solidFill>
                <a:latin typeface="Arial Narrow"/>
                <a:ea typeface="Microsoft Sans Serif"/>
              </a:rPr>
              <a:t>96</a:t>
            </a:r>
            <a:r>
              <a:rPr lang="ru-RU" sz="2000" b="1" i="1" u="sng" dirty="0">
                <a:solidFill>
                  <a:srgbClr val="5E0000"/>
                </a:solidFill>
                <a:latin typeface="Arial Narrow"/>
                <a:ea typeface="Microsoft Sans Serif"/>
              </a:rPr>
              <a:t> </a:t>
            </a:r>
            <a:r>
              <a:rPr lang="ru-RU" sz="2000" b="1" i="1" dirty="0">
                <a:solidFill>
                  <a:srgbClr val="5E0000"/>
                </a:solidFill>
                <a:latin typeface="Arial Narrow"/>
                <a:ea typeface="Microsoft Sans Serif"/>
              </a:rPr>
              <a:t> устных, </a:t>
            </a:r>
            <a:r>
              <a:rPr lang="en-US" sz="2000" b="1" i="1" u="sng" dirty="0">
                <a:solidFill>
                  <a:srgbClr val="5E0000"/>
                </a:solidFill>
                <a:latin typeface="Arial Narrow"/>
                <a:ea typeface="Microsoft Sans Serif"/>
              </a:rPr>
              <a:t>93</a:t>
            </a:r>
            <a:r>
              <a:rPr lang="en-US" sz="2000" b="1" i="1" dirty="0">
                <a:solidFill>
                  <a:srgbClr val="5E0000"/>
                </a:solidFill>
                <a:latin typeface="Arial Narrow"/>
                <a:ea typeface="Microsoft Sans Serif"/>
              </a:rPr>
              <a:t> </a:t>
            </a:r>
            <a:r>
              <a:rPr lang="ru-RU" sz="2000" b="1" i="1" dirty="0">
                <a:solidFill>
                  <a:srgbClr val="5E0000"/>
                </a:solidFill>
                <a:latin typeface="Arial Narrow"/>
                <a:ea typeface="Microsoft Sans Serif"/>
              </a:rPr>
              <a:t>письменных, </a:t>
            </a:r>
            <a:r>
              <a:rPr lang="en-US" sz="2000" b="1" i="1" u="sng" dirty="0">
                <a:solidFill>
                  <a:srgbClr val="5E0000"/>
                </a:solidFill>
                <a:latin typeface="Arial Narrow"/>
                <a:ea typeface="Microsoft Sans Serif"/>
              </a:rPr>
              <a:t>32</a:t>
            </a:r>
            <a:r>
              <a:rPr lang="en-US" sz="2000" b="1" i="1" dirty="0">
                <a:solidFill>
                  <a:srgbClr val="5E0000"/>
                </a:solidFill>
                <a:latin typeface="Arial Narrow"/>
                <a:ea typeface="Microsoft Sans Serif"/>
              </a:rPr>
              <a:t> </a:t>
            </a:r>
            <a:r>
              <a:rPr lang="ru-RU" sz="2000" b="1" i="1" dirty="0">
                <a:solidFill>
                  <a:srgbClr val="5E0000"/>
                </a:solidFill>
                <a:latin typeface="Arial Narrow"/>
                <a:ea typeface="Microsoft Sans Serif"/>
              </a:rPr>
              <a:t>посредством электронной почты и </a:t>
            </a:r>
            <a:r>
              <a:rPr lang="en-US" sz="2000" b="1" i="1" u="sng" dirty="0">
                <a:solidFill>
                  <a:srgbClr val="5E0000"/>
                </a:solidFill>
                <a:latin typeface="Arial Narrow"/>
                <a:ea typeface="Microsoft Sans Serif"/>
              </a:rPr>
              <a:t>15</a:t>
            </a:r>
            <a:r>
              <a:rPr lang="en-US" sz="2000" b="1" i="1" dirty="0">
                <a:solidFill>
                  <a:srgbClr val="5E0000"/>
                </a:solidFill>
                <a:latin typeface="Arial Narrow"/>
                <a:ea typeface="Microsoft Sans Serif"/>
              </a:rPr>
              <a:t> </a:t>
            </a:r>
            <a:r>
              <a:rPr lang="ru-RU" sz="2000" b="1" i="1" dirty="0">
                <a:solidFill>
                  <a:srgbClr val="5E0000"/>
                </a:solidFill>
                <a:latin typeface="Arial Narrow"/>
                <a:ea typeface="Microsoft Sans Serif"/>
              </a:rPr>
              <a:t>в социальных сетях.</a:t>
            </a:r>
            <a:endParaRPr lang="ru-RU" sz="2000" b="1" dirty="0">
              <a:solidFill>
                <a:srgbClr val="5E0000"/>
              </a:solidFill>
              <a:latin typeface="Arial Narrow"/>
              <a:ea typeface="Microsoft Sans Serif"/>
            </a:endParaRPr>
          </a:p>
          <a:p>
            <a:pPr algn="just">
              <a:defRPr/>
            </a:pPr>
            <a:endParaRPr lang="ru-RU" sz="1800" b="1" dirty="0">
              <a:solidFill>
                <a:srgbClr val="5E0000"/>
              </a:solidFill>
              <a:latin typeface="Arial Narrow"/>
              <a:ea typeface="Microsoft Sans Serif"/>
            </a:endParaRPr>
          </a:p>
          <a:p>
            <a:pPr algn="just">
              <a:defRPr/>
            </a:pPr>
            <a:endParaRPr lang="ru-RU" sz="1000" b="1" dirty="0">
              <a:ln/>
              <a:solidFill>
                <a:srgbClr val="5E0000"/>
              </a:solidFill>
            </a:endParaRPr>
          </a:p>
        </p:txBody>
      </p:sp>
      <p:pic>
        <p:nvPicPr>
          <p:cNvPr id="15" name="Рисунок 14"/>
          <p:cNvPicPr>
            <a:picLocks noChangeAspect="1"/>
          </p:cNvPicPr>
          <p:nvPr/>
        </p:nvPicPr>
        <p:blipFill>
          <a:blip r:embed="rId2"/>
          <a:stretch/>
        </p:blipFill>
        <p:spPr bwMode="auto">
          <a:xfrm>
            <a:off x="604752" y="99778"/>
            <a:ext cx="1556557" cy="1114223"/>
          </a:xfrm>
          <a:prstGeom prst="rect">
            <a:avLst/>
          </a:prstGeom>
        </p:spPr>
      </p:pic>
      <p:sp>
        <p:nvSpPr>
          <p:cNvPr id="14" name="Подзаголовок 2"/>
          <p:cNvSpPr>
            <a:spLocks noGrp="1"/>
          </p:cNvSpPr>
          <p:nvPr>
            <p:ph type="subTitle" idx="1"/>
          </p:nvPr>
        </p:nvSpPr>
        <p:spPr bwMode="auto">
          <a:xfrm>
            <a:off x="10660777" y="3512094"/>
            <a:ext cx="267135" cy="247660"/>
          </a:xfrm>
          <a:ln>
            <a:prstDash val="sysDot"/>
          </a:ln>
        </p:spPr>
        <p:style>
          <a:lnRef idx="2">
            <a:schemeClr val="accent3"/>
          </a:lnRef>
          <a:fillRef idx="1">
            <a:schemeClr val="lt1"/>
          </a:fillRef>
          <a:effectRef idx="0">
            <a:schemeClr val="accent3"/>
          </a:effectRef>
          <a:fontRef idx="minor">
            <a:schemeClr val="dk1"/>
          </a:fontRef>
        </p:style>
        <p:txBody>
          <a:bodyPr>
            <a:normAutofit fontScale="25000" lnSpcReduction="20000"/>
          </a:bodyPr>
          <a:lstStyle/>
          <a:p>
            <a:pPr>
              <a:defRPr/>
            </a:pPr>
            <a:endParaRPr lang="ru-RU" dirty="0"/>
          </a:p>
          <a:p>
            <a:pPr>
              <a:defRPr/>
            </a:pPr>
            <a:r>
              <a:rPr lang="ru-RU" b="1" dirty="0">
                <a:ln/>
                <a:solidFill>
                  <a:srgbClr val="5E0000"/>
                </a:solidFill>
                <a:latin typeface="Arial Narrow"/>
              </a:rPr>
              <a:t>н</a:t>
            </a:r>
            <a:endParaRPr lang="ru-RU" i="1" dirty="0"/>
          </a:p>
        </p:txBody>
      </p:sp>
      <p:sp>
        <p:nvSpPr>
          <p:cNvPr id="16" name="Прямоугольник 15"/>
          <p:cNvSpPr/>
          <p:nvPr/>
        </p:nvSpPr>
        <p:spPr bwMode="auto">
          <a:xfrm>
            <a:off x="650240" y="1917131"/>
            <a:ext cx="11338560" cy="1015663"/>
          </a:xfrm>
          <a:prstGeom prst="rect">
            <a:avLst/>
          </a:prstGeom>
          <a:noFill/>
        </p:spPr>
        <p:txBody>
          <a:bodyPr wrap="square" lIns="91440" tIns="45720" rIns="91440" bIns="45720">
            <a:spAutoFit/>
          </a:bodyPr>
          <a:lstStyle/>
          <a:p>
            <a:pPr indent="622300" algn="just">
              <a:defRPr/>
            </a:pPr>
            <a:r>
              <a:rPr lang="ru-RU" sz="3000" b="1" dirty="0">
                <a:ln/>
                <a:solidFill>
                  <a:srgbClr val="5E0000"/>
                </a:solidFill>
                <a:latin typeface="Arial Narrow"/>
              </a:rPr>
              <a:t>1. Информация о работе с обращениями граждан и организаций, ведении личного приема граждан.  </a:t>
            </a:r>
            <a:endParaRPr lang="ru-RU" sz="1000" b="1" dirty="0">
              <a:ln/>
              <a:solidFill>
                <a:srgbClr val="5E0000"/>
              </a:solidFill>
            </a:endParaRPr>
          </a:p>
        </p:txBody>
      </p:sp>
      <p:sp>
        <p:nvSpPr>
          <p:cNvPr id="17" name="Прямоугольник 16"/>
          <p:cNvSpPr/>
          <p:nvPr/>
        </p:nvSpPr>
        <p:spPr bwMode="auto">
          <a:xfrm>
            <a:off x="294640" y="4317430"/>
            <a:ext cx="11541760" cy="1415772"/>
          </a:xfrm>
          <a:prstGeom prst="rect">
            <a:avLst/>
          </a:prstGeom>
          <a:noFill/>
        </p:spPr>
        <p:txBody>
          <a:bodyPr wrap="square" lIns="91440" tIns="45720" rIns="91440" bIns="45720">
            <a:spAutoFit/>
          </a:bodyPr>
          <a:lstStyle/>
          <a:p>
            <a:pPr algn="just">
              <a:defRPr/>
            </a:pPr>
            <a:endParaRPr lang="ru-RU" sz="3000" b="1">
              <a:ln/>
              <a:solidFill>
                <a:srgbClr val="5E0000"/>
              </a:solidFill>
              <a:latin typeface="Arial Narrow"/>
            </a:endParaRPr>
          </a:p>
          <a:p>
            <a:pPr algn="just">
              <a:defRPr/>
            </a:pPr>
            <a:endParaRPr lang="ru-RU" sz="1000" b="1">
              <a:ln/>
              <a:solidFill>
                <a:srgbClr val="5E0000"/>
              </a:solidFill>
              <a:latin typeface="Arial Narrow"/>
            </a:endParaRPr>
          </a:p>
          <a:p>
            <a:pPr algn="just">
              <a:defRPr/>
            </a:pPr>
            <a:endParaRPr lang="ru-RU" b="1">
              <a:solidFill>
                <a:srgbClr val="5E0000"/>
              </a:solidFill>
              <a:latin typeface="Arial Narrow"/>
              <a:ea typeface="Microsoft Sans Serif"/>
            </a:endParaRPr>
          </a:p>
          <a:p>
            <a:pPr algn="just">
              <a:defRPr/>
            </a:pPr>
            <a:endParaRPr lang="ru-RU" sz="1800" b="1">
              <a:solidFill>
                <a:srgbClr val="5E0000"/>
              </a:solidFill>
              <a:latin typeface="Arial Narrow"/>
              <a:ea typeface="Microsoft Sans Serif"/>
            </a:endParaRPr>
          </a:p>
          <a:p>
            <a:pPr algn="just">
              <a:defRPr/>
            </a:pPr>
            <a:endParaRPr lang="ru-RU" sz="1000" b="1">
              <a:ln/>
              <a:solidFill>
                <a:srgbClr val="5E0000"/>
              </a:solidFill>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2215" y="2646852"/>
            <a:ext cx="2627784" cy="1970838"/>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1465" y="4672319"/>
            <a:ext cx="2411760" cy="18088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247058" y="187792"/>
            <a:ext cx="9476074"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a:t>
            </a:r>
            <a:r>
              <a:rPr lang="ru-RU" sz="4000" b="1" dirty="0">
                <a:ln/>
                <a:solidFill>
                  <a:srgbClr val="5E0000"/>
                </a:solidFill>
                <a:latin typeface="Arial Narrow"/>
              </a:rPr>
              <a:t>В ИЗБИРАТЕЛЬНОМ </a:t>
            </a:r>
            <a:r>
              <a:rPr lang="ru-RU" sz="4000" b="1" dirty="0" smtClean="0">
                <a:ln/>
                <a:solidFill>
                  <a:srgbClr val="5E0000"/>
                </a:solidFill>
                <a:latin typeface="Arial Narrow"/>
              </a:rPr>
              <a:t>ОКРУГЕ</a:t>
            </a:r>
            <a:endParaRPr dirty="0"/>
          </a:p>
        </p:txBody>
      </p:sp>
      <p:cxnSp>
        <p:nvCxnSpPr>
          <p:cNvPr id="13" name="Прямая соединительная линия 12"/>
          <p:cNvCxnSpPr>
            <a:cxnSpLocks/>
          </p:cNvCxnSpPr>
          <p:nvPr/>
        </p:nvCxnSpPr>
        <p:spPr bwMode="auto">
          <a:xfrm>
            <a:off x="2267148" y="1449879"/>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graphicFrame>
        <p:nvGraphicFramePr>
          <p:cNvPr id="4" name="Диаграмма 3"/>
          <p:cNvGraphicFramePr>
            <a:graphicFrameLocks/>
          </p:cNvGraphicFramePr>
          <p:nvPr>
            <p:extLst>
              <p:ext uri="{D42A27DB-BD31-4B8C-83A1-F6EECF244321}">
                <p14:modId xmlns:p14="http://schemas.microsoft.com/office/powerpoint/2010/main" val="1583874681"/>
              </p:ext>
            </p:extLst>
          </p:nvPr>
        </p:nvGraphicFramePr>
        <p:xfrm>
          <a:off x="320733" y="1929189"/>
          <a:ext cx="11871267" cy="4962760"/>
        </p:xfrm>
        <a:graphic>
          <a:graphicData uri="http://schemas.openxmlformats.org/drawingml/2006/chart">
            <c:chart xmlns:c="http://schemas.openxmlformats.org/drawingml/2006/chart" xmlns:r="http://schemas.openxmlformats.org/officeDocument/2006/relationships" r:id="rId2"/>
          </a:graphicData>
        </a:graphic>
      </p:graphicFrame>
      <p:sp>
        <p:nvSpPr>
          <p:cNvPr id="14" name="Прямоугольник 13"/>
          <p:cNvSpPr/>
          <p:nvPr/>
        </p:nvSpPr>
        <p:spPr bwMode="auto">
          <a:xfrm>
            <a:off x="553915" y="1483829"/>
            <a:ext cx="11227407" cy="477054"/>
          </a:xfrm>
          <a:prstGeom prst="rect">
            <a:avLst/>
          </a:prstGeom>
          <a:noFill/>
        </p:spPr>
        <p:txBody>
          <a:bodyPr wrap="square" lIns="91440" tIns="45720" rIns="91440" bIns="45720">
            <a:spAutoFit/>
          </a:bodyPr>
          <a:lstStyle/>
          <a:p>
            <a:pPr>
              <a:defRPr/>
            </a:pPr>
            <a:r>
              <a:rPr lang="ru-RU" sz="2500" b="1">
                <a:ln/>
                <a:solidFill>
                  <a:srgbClr val="5E0000"/>
                </a:solidFill>
                <a:latin typeface="Arial Narrow"/>
              </a:rPr>
              <a:t>Распределение обращений граждан, организаций по категориям вопросов:</a:t>
            </a:r>
            <a:endParaRPr lang="ru-RU" sz="2500" b="1">
              <a:ln/>
              <a:solidFill>
                <a:srgbClr val="5E0000"/>
              </a:solidFill>
            </a:endParaRPr>
          </a:p>
        </p:txBody>
      </p:sp>
      <p:pic>
        <p:nvPicPr>
          <p:cNvPr id="9" name="Рисунок 8"/>
          <p:cNvPicPr>
            <a:picLocks noChangeAspect="1"/>
          </p:cNvPicPr>
          <p:nvPr/>
        </p:nvPicPr>
        <p:blipFill>
          <a:blip r:embed="rId3"/>
          <a:stretch/>
        </p:blipFill>
        <p:spPr bwMode="auto">
          <a:xfrm>
            <a:off x="679566" y="108066"/>
            <a:ext cx="1456806" cy="104281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177606"/>
            <a:ext cx="9476074" cy="1938992"/>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a:t>
            </a:r>
            <a:r>
              <a:rPr lang="ru-RU" sz="4000" b="1" dirty="0">
                <a:ln/>
                <a:solidFill>
                  <a:srgbClr val="5E0000"/>
                </a:solidFill>
                <a:latin typeface="Arial Narrow"/>
              </a:rPr>
              <a:t>В ИЗБИРАТЕЛЬНОМ ОКРУГЕ </a:t>
            </a:r>
            <a:endParaRPr dirty="0"/>
          </a:p>
          <a:p>
            <a:pPr algn="ctr">
              <a:defRPr/>
            </a:pPr>
            <a:endParaRPr lang="ru-RU" sz="4000" b="1" dirty="0">
              <a:ln/>
              <a:solidFill>
                <a:srgbClr val="5E0000"/>
              </a:solidFill>
            </a:endParaRPr>
          </a:p>
        </p:txBody>
      </p:sp>
      <p:cxnSp>
        <p:nvCxnSpPr>
          <p:cNvPr id="13" name="Прямая соединительная линия 12"/>
          <p:cNvCxnSpPr>
            <a:cxnSpLocks/>
          </p:cNvCxnSpPr>
          <p:nvPr/>
        </p:nvCxnSpPr>
        <p:spPr bwMode="auto">
          <a:xfrm>
            <a:off x="2317948" y="1502534"/>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рямоугольник 8"/>
          <p:cNvSpPr/>
          <p:nvPr/>
        </p:nvSpPr>
        <p:spPr bwMode="auto">
          <a:xfrm>
            <a:off x="673044" y="2912765"/>
            <a:ext cx="6215044" cy="3631763"/>
          </a:xfrm>
          <a:prstGeom prst="rect">
            <a:avLst/>
          </a:prstGeom>
          <a:noFill/>
        </p:spPr>
        <p:txBody>
          <a:bodyPr wrap="square" lIns="91440" tIns="45720" rIns="91440" bIns="45720">
            <a:spAutoFit/>
          </a:bodyPr>
          <a:lstStyle/>
          <a:p>
            <a:pPr marL="285750" indent="-285750" algn="just">
              <a:buFont typeface="Arial" panose="020B0604020202020204" pitchFamily="34" charset="0"/>
              <a:buChar char="•"/>
              <a:defRPr/>
            </a:pPr>
            <a:r>
              <a:rPr lang="ru-RU" sz="1600" i="1" dirty="0">
                <a:solidFill>
                  <a:srgbClr val="5E0000"/>
                </a:solidFill>
                <a:latin typeface="Arial Narrow"/>
                <a:ea typeface="Microsoft Sans Serif"/>
              </a:rPr>
              <a:t>Обращение из социальной сети </a:t>
            </a:r>
            <a:r>
              <a:rPr lang="ru-RU" sz="1600" b="1" i="1" dirty="0">
                <a:solidFill>
                  <a:srgbClr val="5E0000"/>
                </a:solidFill>
                <a:latin typeface="Arial Narrow"/>
                <a:ea typeface="Microsoft Sans Serif"/>
              </a:rPr>
              <a:t>по вопросу сноса несанкционированного остановочного павильона около села Новое </a:t>
            </a:r>
            <a:r>
              <a:rPr lang="ru-RU" sz="1600" b="1" i="1" dirty="0" err="1">
                <a:solidFill>
                  <a:srgbClr val="5E0000"/>
                </a:solidFill>
                <a:latin typeface="Arial Narrow"/>
                <a:ea typeface="Microsoft Sans Serif"/>
              </a:rPr>
              <a:t>Жедрино</a:t>
            </a:r>
            <a:r>
              <a:rPr lang="ru-RU" sz="1600" b="1" i="1" dirty="0">
                <a:solidFill>
                  <a:srgbClr val="5E0000"/>
                </a:solidFill>
                <a:latin typeface="Arial Narrow"/>
                <a:ea typeface="Microsoft Sans Serif"/>
              </a:rPr>
              <a:t> в Дальнеконстантиновском районе</a:t>
            </a:r>
            <a:r>
              <a:rPr lang="ru-RU" sz="1600" i="1" dirty="0">
                <a:solidFill>
                  <a:srgbClr val="5E0000"/>
                </a:solidFill>
                <a:latin typeface="Arial Narrow"/>
                <a:ea typeface="Microsoft Sans Serif"/>
              </a:rPr>
              <a:t>. Ситуация неоднозначная: была официальная остановка в сторону Кстова, но открытая. Несанкционированный павильон использовался в непогоду. Депутат провел </a:t>
            </a:r>
            <a:r>
              <a:rPr lang="ru-RU" sz="1600" i="1" dirty="0" smtClean="0">
                <a:solidFill>
                  <a:srgbClr val="5E0000"/>
                </a:solidFill>
                <a:latin typeface="Arial Narrow"/>
                <a:ea typeface="Microsoft Sans Serif"/>
              </a:rPr>
              <a:t>переговоры </a:t>
            </a:r>
            <a:r>
              <a:rPr lang="ru-RU" sz="1600" i="1" dirty="0">
                <a:solidFill>
                  <a:srgbClr val="5E0000"/>
                </a:solidFill>
                <a:latin typeface="Arial Narrow"/>
                <a:ea typeface="Microsoft Sans Serif"/>
              </a:rPr>
              <a:t>с Главным управлением автомобильных дорог региона, </a:t>
            </a:r>
            <a:r>
              <a:rPr lang="ru-RU" sz="1600" i="1" dirty="0" smtClean="0">
                <a:solidFill>
                  <a:srgbClr val="5E0000"/>
                </a:solidFill>
                <a:latin typeface="Arial Narrow"/>
                <a:ea typeface="Microsoft Sans Serif"/>
              </a:rPr>
              <a:t> </a:t>
            </a:r>
            <a:r>
              <a:rPr lang="ru-RU" sz="1600" i="1" dirty="0">
                <a:solidFill>
                  <a:srgbClr val="5E0000"/>
                </a:solidFill>
                <a:latin typeface="Arial Narrow"/>
                <a:ea typeface="Microsoft Sans Serif"/>
              </a:rPr>
              <a:t>администрацией района. Потребовалось время, чтобы принять верное решение на пользу жителей. По итогам переговоров со всеми ответственными ведомствами, решили, что в соответствии со всеми нормами в этом сезоне будет установлен новый павильон в сторону Кстова.</a:t>
            </a:r>
          </a:p>
          <a:p>
            <a:pPr marL="285750" indent="-285750" algn="just">
              <a:buFont typeface="Arial" panose="020B0604020202020204" pitchFamily="34" charset="0"/>
              <a:buChar char="•"/>
              <a:defRPr/>
            </a:pPr>
            <a:endParaRPr lang="ru-RU" sz="1600" b="1" i="1" dirty="0">
              <a:solidFill>
                <a:srgbClr val="5E0000"/>
              </a:solidFill>
              <a:latin typeface="Arial Narrow"/>
              <a:ea typeface="Microsoft Sans Serif"/>
            </a:endParaRPr>
          </a:p>
          <a:p>
            <a:pPr algn="just">
              <a:defRPr/>
            </a:pPr>
            <a:endParaRPr lang="ru-RU" sz="1000" b="1" dirty="0">
              <a:ln/>
              <a:solidFill>
                <a:srgbClr val="5E0000"/>
              </a:solidFill>
              <a:latin typeface="Arial Narrow"/>
            </a:endParaRPr>
          </a:p>
          <a:p>
            <a:pPr algn="just">
              <a:defRPr/>
            </a:pPr>
            <a:endParaRPr lang="ru-RU" sz="1800" b="1" dirty="0">
              <a:solidFill>
                <a:srgbClr val="5E0000"/>
              </a:solidFill>
              <a:latin typeface="Arial Narrow"/>
              <a:ea typeface="Microsoft Sans Serif"/>
            </a:endParaRPr>
          </a:p>
          <a:p>
            <a:pPr algn="just">
              <a:defRPr/>
            </a:pPr>
            <a:endParaRPr lang="ru-RU" sz="1000" b="1" dirty="0">
              <a:ln/>
              <a:solidFill>
                <a:srgbClr val="5E0000"/>
              </a:solidFill>
            </a:endParaRPr>
          </a:p>
        </p:txBody>
      </p:sp>
      <p:pic>
        <p:nvPicPr>
          <p:cNvPr id="15" name="Рисунок 14"/>
          <p:cNvPicPr>
            <a:picLocks noChangeAspect="1"/>
          </p:cNvPicPr>
          <p:nvPr/>
        </p:nvPicPr>
        <p:blipFill>
          <a:blip r:embed="rId2"/>
          <a:stretch/>
        </p:blipFill>
        <p:spPr bwMode="auto">
          <a:xfrm>
            <a:off x="604752" y="99778"/>
            <a:ext cx="1556557" cy="1114223"/>
          </a:xfrm>
          <a:prstGeom prst="rect">
            <a:avLst/>
          </a:prstGeom>
        </p:spPr>
      </p:pic>
      <p:sp>
        <p:nvSpPr>
          <p:cNvPr id="14" name="Подзаголовок 2"/>
          <p:cNvSpPr>
            <a:spLocks noGrp="1"/>
          </p:cNvSpPr>
          <p:nvPr>
            <p:ph type="subTitle" idx="1"/>
          </p:nvPr>
        </p:nvSpPr>
        <p:spPr bwMode="auto">
          <a:xfrm>
            <a:off x="10272464" y="5096197"/>
            <a:ext cx="267135" cy="247660"/>
          </a:xfrm>
          <a:ln>
            <a:prstDash val="sysDot"/>
          </a:ln>
        </p:spPr>
        <p:style>
          <a:lnRef idx="2">
            <a:schemeClr val="accent3"/>
          </a:lnRef>
          <a:fillRef idx="1">
            <a:schemeClr val="lt1"/>
          </a:fillRef>
          <a:effectRef idx="0">
            <a:schemeClr val="accent3"/>
          </a:effectRef>
          <a:fontRef idx="minor">
            <a:schemeClr val="dk1"/>
          </a:fontRef>
        </p:style>
        <p:txBody>
          <a:bodyPr>
            <a:normAutofit fontScale="25000" lnSpcReduction="20000"/>
          </a:bodyPr>
          <a:lstStyle/>
          <a:p>
            <a:pPr>
              <a:defRPr/>
            </a:pPr>
            <a:endParaRPr lang="ru-RU" dirty="0"/>
          </a:p>
          <a:p>
            <a:pPr>
              <a:defRPr/>
            </a:pPr>
            <a:r>
              <a:rPr lang="ru-RU" b="1" dirty="0">
                <a:ln/>
                <a:solidFill>
                  <a:srgbClr val="5E0000"/>
                </a:solidFill>
                <a:latin typeface="Arial Narrow"/>
              </a:rPr>
              <a:t>н</a:t>
            </a:r>
            <a:endParaRPr lang="ru-RU" i="1" dirty="0"/>
          </a:p>
        </p:txBody>
      </p:sp>
      <p:sp>
        <p:nvSpPr>
          <p:cNvPr id="16" name="Прямоугольник 15"/>
          <p:cNvSpPr/>
          <p:nvPr/>
        </p:nvSpPr>
        <p:spPr bwMode="auto">
          <a:xfrm>
            <a:off x="650240" y="1917131"/>
            <a:ext cx="11338560" cy="830997"/>
          </a:xfrm>
          <a:prstGeom prst="rect">
            <a:avLst/>
          </a:prstGeom>
          <a:noFill/>
        </p:spPr>
        <p:txBody>
          <a:bodyPr wrap="square" lIns="91440" tIns="45720" rIns="91440" bIns="45720">
            <a:spAutoFit/>
          </a:bodyPr>
          <a:lstStyle/>
          <a:p>
            <a:pPr indent="622300" algn="just">
              <a:defRPr/>
            </a:pPr>
            <a:r>
              <a:rPr lang="ru-RU" sz="2400" b="1" dirty="0">
                <a:ln/>
                <a:solidFill>
                  <a:srgbClr val="5E0000"/>
                </a:solidFill>
                <a:latin typeface="Arial Narrow"/>
              </a:rPr>
              <a:t>Примеры решения вопросов, поставленных гражданами, организациями в обращениях:</a:t>
            </a:r>
            <a:endParaRPr lang="ru-RU" sz="2400" b="1" dirty="0">
              <a:ln/>
              <a:solidFill>
                <a:srgbClr val="5E0000"/>
              </a:solidFill>
            </a:endParaRPr>
          </a:p>
        </p:txBody>
      </p:sp>
      <p:sp>
        <p:nvSpPr>
          <p:cNvPr id="17" name="Прямоугольник 16"/>
          <p:cNvSpPr/>
          <p:nvPr/>
        </p:nvSpPr>
        <p:spPr bwMode="auto">
          <a:xfrm>
            <a:off x="294640" y="4317430"/>
            <a:ext cx="11541760" cy="1415772"/>
          </a:xfrm>
          <a:prstGeom prst="rect">
            <a:avLst/>
          </a:prstGeom>
          <a:noFill/>
        </p:spPr>
        <p:txBody>
          <a:bodyPr wrap="square" lIns="91440" tIns="45720" rIns="91440" bIns="45720">
            <a:spAutoFit/>
          </a:bodyPr>
          <a:lstStyle/>
          <a:p>
            <a:pPr algn="just">
              <a:defRPr/>
            </a:pPr>
            <a:endParaRPr lang="ru-RU" sz="3000" b="1">
              <a:ln/>
              <a:solidFill>
                <a:srgbClr val="5E0000"/>
              </a:solidFill>
              <a:latin typeface="Arial Narrow"/>
            </a:endParaRPr>
          </a:p>
          <a:p>
            <a:pPr algn="just">
              <a:defRPr/>
            </a:pPr>
            <a:endParaRPr lang="ru-RU" sz="1000" b="1">
              <a:ln/>
              <a:solidFill>
                <a:srgbClr val="5E0000"/>
              </a:solidFill>
              <a:latin typeface="Arial Narrow"/>
            </a:endParaRPr>
          </a:p>
          <a:p>
            <a:pPr algn="just">
              <a:defRPr/>
            </a:pPr>
            <a:endParaRPr lang="ru-RU" b="1">
              <a:solidFill>
                <a:srgbClr val="5E0000"/>
              </a:solidFill>
              <a:latin typeface="Arial Narrow"/>
              <a:ea typeface="Microsoft Sans Serif"/>
            </a:endParaRPr>
          </a:p>
          <a:p>
            <a:pPr algn="just">
              <a:defRPr/>
            </a:pPr>
            <a:endParaRPr lang="ru-RU" sz="1800" b="1">
              <a:solidFill>
                <a:srgbClr val="5E0000"/>
              </a:solidFill>
              <a:latin typeface="Arial Narrow"/>
              <a:ea typeface="Microsoft Sans Serif"/>
            </a:endParaRPr>
          </a:p>
          <a:p>
            <a:pPr algn="just">
              <a:defRPr/>
            </a:pPr>
            <a:endParaRPr lang="ru-RU" sz="1000" b="1">
              <a:ln/>
              <a:solidFill>
                <a:srgbClr val="5E0000"/>
              </a:solidFill>
            </a:endParaRPr>
          </a:p>
        </p:txBody>
      </p:sp>
      <p:pic>
        <p:nvPicPr>
          <p:cNvPr id="5" name="Рисунок 4">
            <a:extLst>
              <a:ext uri="{FF2B5EF4-FFF2-40B4-BE49-F238E27FC236}">
                <a16:creationId xmlns:a16="http://schemas.microsoft.com/office/drawing/2014/main" id="{79D89559-25C9-6CAD-50D8-802D1E196F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580" b="-769"/>
          <a:stretch/>
        </p:blipFill>
        <p:spPr>
          <a:xfrm>
            <a:off x="6989621" y="2425472"/>
            <a:ext cx="3049538" cy="2219719"/>
          </a:xfrm>
          <a:prstGeom prst="rect">
            <a:avLst/>
          </a:prstGeom>
          <a:ln>
            <a:noFill/>
          </a:ln>
          <a:effectLst>
            <a:outerShdw blurRad="190500" algn="tl" rotWithShape="0">
              <a:srgbClr val="000000">
                <a:alpha val="70000"/>
              </a:srgbClr>
            </a:outerShdw>
          </a:effectLst>
        </p:spPr>
      </p:pic>
      <p:sp>
        <p:nvSpPr>
          <p:cNvPr id="6" name="Rectangle 1">
            <a:extLst>
              <a:ext uri="{FF2B5EF4-FFF2-40B4-BE49-F238E27FC236}">
                <a16:creationId xmlns:a16="http://schemas.microsoft.com/office/drawing/2014/main" id="{CCB2577A-2284-D24A-18AE-79B97F3BA8A1}"/>
              </a:ext>
            </a:extLst>
          </p:cNvPr>
          <p:cNvSpPr>
            <a:spLocks noChangeArrowheads="1"/>
          </p:cNvSpPr>
          <p:nvPr/>
        </p:nvSpPr>
        <p:spPr bwMode="auto">
          <a:xfrm>
            <a:off x="0" y="-2462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solidFill>
                  <a:schemeClr val="tx1"/>
                </a:solidFill>
                <a:effectLst/>
              </a:rPr>
              <a:t/>
            </a:r>
            <a:br>
              <a:rPr kumimoji="0" lang="ru-RU" altLang="ru-RU" sz="800" b="0" i="0" u="none" strike="noStrike" cap="none" normalizeH="0" baseline="0" dirty="0">
                <a:ln>
                  <a:noFill/>
                </a:ln>
                <a:solidFill>
                  <a:schemeClr val="tx1"/>
                </a:solidFill>
                <a:effectLst/>
              </a:rPr>
            </a:b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
            <a:extLst>
              <a:ext uri="{FF2B5EF4-FFF2-40B4-BE49-F238E27FC236}">
                <a16:creationId xmlns:a16="http://schemas.microsoft.com/office/drawing/2014/main" id="{63D4C5E4-1A76-39BB-AD27-9513643184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93825" y="-30480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9740" y="4433926"/>
            <a:ext cx="3026530" cy="226989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84297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177606"/>
            <a:ext cx="9476074" cy="1938992"/>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a:t>
            </a:r>
            <a:r>
              <a:rPr lang="ru-RU" sz="4000" b="1" dirty="0">
                <a:ln/>
                <a:solidFill>
                  <a:srgbClr val="5E0000"/>
                </a:solidFill>
                <a:latin typeface="Arial Narrow"/>
              </a:rPr>
              <a:t>В ИЗБИРАТЕЛЬНОМ ОКРУГЕ </a:t>
            </a:r>
            <a:endParaRPr dirty="0"/>
          </a:p>
          <a:p>
            <a:pPr algn="ctr">
              <a:defRPr/>
            </a:pPr>
            <a:endParaRPr lang="ru-RU" sz="4000" b="1" dirty="0">
              <a:ln/>
              <a:solidFill>
                <a:srgbClr val="5E0000"/>
              </a:solidFill>
            </a:endParaRPr>
          </a:p>
        </p:txBody>
      </p:sp>
      <p:cxnSp>
        <p:nvCxnSpPr>
          <p:cNvPr id="13" name="Прямая соединительная линия 12"/>
          <p:cNvCxnSpPr>
            <a:cxnSpLocks/>
          </p:cNvCxnSpPr>
          <p:nvPr/>
        </p:nvCxnSpPr>
        <p:spPr bwMode="auto">
          <a:xfrm>
            <a:off x="2317948" y="1502534"/>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рямоугольник 8"/>
          <p:cNvSpPr/>
          <p:nvPr/>
        </p:nvSpPr>
        <p:spPr bwMode="auto">
          <a:xfrm>
            <a:off x="673044" y="2912765"/>
            <a:ext cx="5422956" cy="3385542"/>
          </a:xfrm>
          <a:prstGeom prst="rect">
            <a:avLst/>
          </a:prstGeom>
          <a:noFill/>
        </p:spPr>
        <p:txBody>
          <a:bodyPr wrap="square" lIns="91440" tIns="45720" rIns="91440" bIns="45720">
            <a:spAutoFit/>
          </a:bodyPr>
          <a:lstStyle/>
          <a:p>
            <a:pPr algn="just">
              <a:defRPr/>
            </a:pPr>
            <a:endParaRPr lang="ru-RU" sz="1600" i="1" dirty="0">
              <a:solidFill>
                <a:srgbClr val="5E0000"/>
              </a:solidFill>
              <a:latin typeface="Arial Narrow"/>
              <a:ea typeface="Microsoft Sans Serif"/>
            </a:endParaRPr>
          </a:p>
          <a:p>
            <a:pPr marL="285750" indent="-285750" algn="just">
              <a:buFont typeface="Arial" panose="020B0604020202020204" pitchFamily="34" charset="0"/>
              <a:buChar char="•"/>
              <a:defRPr/>
            </a:pPr>
            <a:r>
              <a:rPr lang="ru-RU" i="1" dirty="0">
                <a:solidFill>
                  <a:srgbClr val="5E0000"/>
                </a:solidFill>
                <a:latin typeface="Arial Narrow"/>
                <a:ea typeface="Microsoft Sans Serif"/>
              </a:rPr>
              <a:t>Обращение из социальной сети </a:t>
            </a:r>
            <a:r>
              <a:rPr lang="ru-RU" b="1" i="1" dirty="0">
                <a:solidFill>
                  <a:srgbClr val="5E0000"/>
                </a:solidFill>
                <a:latin typeface="Arial Narrow"/>
                <a:ea typeface="Microsoft Sans Serif"/>
              </a:rPr>
              <a:t>с просьбой установки мостика на пересечении улиц Свердлова и Выездной в городе Сергаче. </a:t>
            </a:r>
            <a:r>
              <a:rPr lang="ru-RU" i="1" dirty="0">
                <a:solidFill>
                  <a:srgbClr val="5E0000"/>
                </a:solidFill>
                <a:latin typeface="Arial Narrow"/>
                <a:ea typeface="Microsoft Sans Serif"/>
              </a:rPr>
              <a:t>На данном участке он отсутствовал, что затрудняло передвижение пешеходам. Благодаря слаженной работе депутата, помощнику в Сергачском районе и администрации города, мостик был установлен незамедлительно.</a:t>
            </a:r>
            <a:endParaRPr lang="ru-RU" b="1" i="1" dirty="0">
              <a:solidFill>
                <a:srgbClr val="5E0000"/>
              </a:solidFill>
              <a:latin typeface="Arial Narrow"/>
              <a:ea typeface="Microsoft Sans Serif"/>
            </a:endParaRPr>
          </a:p>
          <a:p>
            <a:pPr marL="285750" indent="-285750" algn="just">
              <a:buFont typeface="Arial" panose="020B0604020202020204" pitchFamily="34" charset="0"/>
              <a:buChar char="•"/>
              <a:defRPr/>
            </a:pPr>
            <a:endParaRPr lang="ru-RU" sz="1600" b="1" i="1" dirty="0">
              <a:solidFill>
                <a:srgbClr val="5E0000"/>
              </a:solidFill>
              <a:latin typeface="Arial Narrow"/>
              <a:ea typeface="Microsoft Sans Serif"/>
            </a:endParaRPr>
          </a:p>
          <a:p>
            <a:pPr algn="just">
              <a:defRPr/>
            </a:pPr>
            <a:endParaRPr lang="ru-RU" sz="1000" b="1" dirty="0">
              <a:ln/>
              <a:solidFill>
                <a:srgbClr val="5E0000"/>
              </a:solidFill>
              <a:latin typeface="Arial Narrow"/>
            </a:endParaRPr>
          </a:p>
          <a:p>
            <a:pPr algn="just">
              <a:defRPr/>
            </a:pPr>
            <a:endParaRPr lang="ru-RU" sz="1800" b="1" dirty="0">
              <a:solidFill>
                <a:srgbClr val="5E0000"/>
              </a:solidFill>
              <a:latin typeface="Arial Narrow"/>
              <a:ea typeface="Microsoft Sans Serif"/>
            </a:endParaRPr>
          </a:p>
          <a:p>
            <a:pPr algn="just">
              <a:defRPr/>
            </a:pPr>
            <a:endParaRPr lang="ru-RU" sz="1000" b="1" dirty="0">
              <a:ln/>
              <a:solidFill>
                <a:srgbClr val="5E0000"/>
              </a:solidFill>
            </a:endParaRPr>
          </a:p>
        </p:txBody>
      </p:sp>
      <p:pic>
        <p:nvPicPr>
          <p:cNvPr id="15" name="Рисунок 14"/>
          <p:cNvPicPr>
            <a:picLocks noChangeAspect="1"/>
          </p:cNvPicPr>
          <p:nvPr/>
        </p:nvPicPr>
        <p:blipFill>
          <a:blip r:embed="rId2"/>
          <a:stretch/>
        </p:blipFill>
        <p:spPr bwMode="auto">
          <a:xfrm>
            <a:off x="604752" y="99778"/>
            <a:ext cx="1556557" cy="1114223"/>
          </a:xfrm>
          <a:prstGeom prst="rect">
            <a:avLst/>
          </a:prstGeom>
        </p:spPr>
      </p:pic>
      <p:sp>
        <p:nvSpPr>
          <p:cNvPr id="14" name="Подзаголовок 2"/>
          <p:cNvSpPr>
            <a:spLocks noGrp="1"/>
          </p:cNvSpPr>
          <p:nvPr>
            <p:ph type="subTitle" idx="1"/>
          </p:nvPr>
        </p:nvSpPr>
        <p:spPr bwMode="auto">
          <a:xfrm>
            <a:off x="10660777" y="3512094"/>
            <a:ext cx="267135" cy="247660"/>
          </a:xfrm>
          <a:ln>
            <a:prstDash val="sysDot"/>
          </a:ln>
        </p:spPr>
        <p:style>
          <a:lnRef idx="2">
            <a:schemeClr val="accent3"/>
          </a:lnRef>
          <a:fillRef idx="1">
            <a:schemeClr val="lt1"/>
          </a:fillRef>
          <a:effectRef idx="0">
            <a:schemeClr val="accent3"/>
          </a:effectRef>
          <a:fontRef idx="minor">
            <a:schemeClr val="dk1"/>
          </a:fontRef>
        </p:style>
        <p:txBody>
          <a:bodyPr>
            <a:normAutofit fontScale="25000" lnSpcReduction="20000"/>
          </a:bodyPr>
          <a:lstStyle/>
          <a:p>
            <a:pPr>
              <a:defRPr/>
            </a:pPr>
            <a:endParaRPr lang="ru-RU" dirty="0"/>
          </a:p>
          <a:p>
            <a:pPr>
              <a:defRPr/>
            </a:pPr>
            <a:r>
              <a:rPr lang="ru-RU" b="1" dirty="0">
                <a:ln/>
                <a:solidFill>
                  <a:srgbClr val="5E0000"/>
                </a:solidFill>
                <a:latin typeface="Arial Narrow"/>
              </a:rPr>
              <a:t>н</a:t>
            </a:r>
            <a:endParaRPr lang="ru-RU" i="1" dirty="0"/>
          </a:p>
        </p:txBody>
      </p:sp>
      <p:sp>
        <p:nvSpPr>
          <p:cNvPr id="16" name="Прямоугольник 15"/>
          <p:cNvSpPr/>
          <p:nvPr/>
        </p:nvSpPr>
        <p:spPr bwMode="auto">
          <a:xfrm>
            <a:off x="650240" y="1917131"/>
            <a:ext cx="11338560" cy="830997"/>
          </a:xfrm>
          <a:prstGeom prst="rect">
            <a:avLst/>
          </a:prstGeom>
          <a:noFill/>
        </p:spPr>
        <p:txBody>
          <a:bodyPr wrap="square" lIns="91440" tIns="45720" rIns="91440" bIns="45720">
            <a:spAutoFit/>
          </a:bodyPr>
          <a:lstStyle/>
          <a:p>
            <a:pPr indent="622300" algn="just">
              <a:defRPr/>
            </a:pPr>
            <a:r>
              <a:rPr lang="ru-RU" sz="2400" b="1" dirty="0">
                <a:ln/>
                <a:solidFill>
                  <a:srgbClr val="5E0000"/>
                </a:solidFill>
                <a:latin typeface="Arial Narrow"/>
              </a:rPr>
              <a:t>Примеры решения вопросов, поставленных гражданами, организациями в обращениях:</a:t>
            </a:r>
            <a:endParaRPr lang="ru-RU" sz="2400" b="1" dirty="0">
              <a:ln/>
              <a:solidFill>
                <a:srgbClr val="5E0000"/>
              </a:solidFill>
            </a:endParaRPr>
          </a:p>
        </p:txBody>
      </p:sp>
      <p:sp>
        <p:nvSpPr>
          <p:cNvPr id="17" name="Прямоугольник 16"/>
          <p:cNvSpPr/>
          <p:nvPr/>
        </p:nvSpPr>
        <p:spPr bwMode="auto">
          <a:xfrm>
            <a:off x="294640" y="4317430"/>
            <a:ext cx="11541760" cy="1415772"/>
          </a:xfrm>
          <a:prstGeom prst="rect">
            <a:avLst/>
          </a:prstGeom>
          <a:noFill/>
        </p:spPr>
        <p:txBody>
          <a:bodyPr wrap="square" lIns="91440" tIns="45720" rIns="91440" bIns="45720">
            <a:spAutoFit/>
          </a:bodyPr>
          <a:lstStyle/>
          <a:p>
            <a:pPr algn="just">
              <a:defRPr/>
            </a:pPr>
            <a:endParaRPr lang="ru-RU" sz="3000" b="1">
              <a:ln/>
              <a:solidFill>
                <a:srgbClr val="5E0000"/>
              </a:solidFill>
              <a:latin typeface="Arial Narrow"/>
            </a:endParaRPr>
          </a:p>
          <a:p>
            <a:pPr algn="just">
              <a:defRPr/>
            </a:pPr>
            <a:endParaRPr lang="ru-RU" sz="1000" b="1">
              <a:ln/>
              <a:solidFill>
                <a:srgbClr val="5E0000"/>
              </a:solidFill>
              <a:latin typeface="Arial Narrow"/>
            </a:endParaRPr>
          </a:p>
          <a:p>
            <a:pPr algn="just">
              <a:defRPr/>
            </a:pPr>
            <a:endParaRPr lang="ru-RU" b="1">
              <a:solidFill>
                <a:srgbClr val="5E0000"/>
              </a:solidFill>
              <a:latin typeface="Arial Narrow"/>
              <a:ea typeface="Microsoft Sans Serif"/>
            </a:endParaRPr>
          </a:p>
          <a:p>
            <a:pPr algn="just">
              <a:defRPr/>
            </a:pPr>
            <a:endParaRPr lang="ru-RU" sz="1800" b="1">
              <a:solidFill>
                <a:srgbClr val="5E0000"/>
              </a:solidFill>
              <a:latin typeface="Arial Narrow"/>
              <a:ea typeface="Microsoft Sans Serif"/>
            </a:endParaRPr>
          </a:p>
          <a:p>
            <a:pPr algn="just">
              <a:defRPr/>
            </a:pPr>
            <a:endParaRPr lang="ru-RU" sz="1000" b="1">
              <a:ln/>
              <a:solidFill>
                <a:srgbClr val="5E0000"/>
              </a:solidFill>
            </a:endParaRPr>
          </a:p>
        </p:txBody>
      </p:sp>
      <p:sp>
        <p:nvSpPr>
          <p:cNvPr id="6" name="Rectangle 1">
            <a:extLst>
              <a:ext uri="{FF2B5EF4-FFF2-40B4-BE49-F238E27FC236}">
                <a16:creationId xmlns:a16="http://schemas.microsoft.com/office/drawing/2014/main" id="{CCB2577A-2284-D24A-18AE-79B97F3BA8A1}"/>
              </a:ext>
            </a:extLst>
          </p:cNvPr>
          <p:cNvSpPr>
            <a:spLocks noChangeArrowheads="1"/>
          </p:cNvSpPr>
          <p:nvPr/>
        </p:nvSpPr>
        <p:spPr bwMode="auto">
          <a:xfrm>
            <a:off x="0" y="-2462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solidFill>
                  <a:schemeClr val="tx1"/>
                </a:solidFill>
                <a:effectLst/>
              </a:rPr>
              <a:t/>
            </a:r>
            <a:br>
              <a:rPr kumimoji="0" lang="ru-RU" altLang="ru-RU" sz="800" b="0" i="0" u="none" strike="noStrike" cap="none" normalizeH="0" baseline="0" dirty="0">
                <a:ln>
                  <a:noFill/>
                </a:ln>
                <a:solidFill>
                  <a:schemeClr val="tx1"/>
                </a:solidFill>
                <a:effectLst/>
              </a:rPr>
            </a:b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
            <a:extLst>
              <a:ext uri="{FF2B5EF4-FFF2-40B4-BE49-F238E27FC236}">
                <a16:creationId xmlns:a16="http://schemas.microsoft.com/office/drawing/2014/main" id="{63D4C5E4-1A76-39BB-AD27-951364318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25" y="-30480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 name="Рисунок 19">
            <a:extLst>
              <a:ext uri="{FF2B5EF4-FFF2-40B4-BE49-F238E27FC236}">
                <a16:creationId xmlns:a16="http://schemas.microsoft.com/office/drawing/2014/main" id="{1099EE57-C873-D556-F41C-74D5B2994D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3776" y="2748128"/>
            <a:ext cx="2459901" cy="2985074"/>
          </a:xfrm>
          <a:prstGeom prst="rect">
            <a:avLst/>
          </a:prstGeom>
          <a:ln>
            <a:noFill/>
          </a:ln>
          <a:effectLst>
            <a:outerShdw blurRad="190500" algn="tl" rotWithShape="0">
              <a:srgbClr val="000000">
                <a:alpha val="70000"/>
              </a:srgbClr>
            </a:outerShdw>
          </a:effectLst>
        </p:spPr>
      </p:pic>
      <p:pic>
        <p:nvPicPr>
          <p:cNvPr id="22" name="Рисунок 21">
            <a:extLst>
              <a:ext uri="{FF2B5EF4-FFF2-40B4-BE49-F238E27FC236}">
                <a16:creationId xmlns:a16="http://schemas.microsoft.com/office/drawing/2014/main" id="{C013CFA9-44CE-7B38-D17A-95DB1FBA6E7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035" t="5902" r="20787" b="1373"/>
          <a:stretch/>
        </p:blipFill>
        <p:spPr>
          <a:xfrm>
            <a:off x="9071453" y="2748128"/>
            <a:ext cx="2917347" cy="298507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76134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177606"/>
            <a:ext cx="9476074" cy="1938992"/>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a:t>
            </a:r>
            <a:r>
              <a:rPr lang="ru-RU" sz="4000" b="1" dirty="0">
                <a:ln/>
                <a:solidFill>
                  <a:srgbClr val="5E0000"/>
                </a:solidFill>
                <a:latin typeface="Arial Narrow"/>
              </a:rPr>
              <a:t>В ИЗБИРАТЕЛЬНОМ ОКРУГЕ </a:t>
            </a:r>
            <a:endParaRPr dirty="0"/>
          </a:p>
          <a:p>
            <a:pPr algn="ctr">
              <a:defRPr/>
            </a:pPr>
            <a:endParaRPr lang="ru-RU" sz="4000" b="1" dirty="0">
              <a:ln/>
              <a:solidFill>
                <a:srgbClr val="5E0000"/>
              </a:solidFill>
            </a:endParaRPr>
          </a:p>
        </p:txBody>
      </p:sp>
      <p:cxnSp>
        <p:nvCxnSpPr>
          <p:cNvPr id="13" name="Прямая соединительная линия 12"/>
          <p:cNvCxnSpPr>
            <a:cxnSpLocks/>
          </p:cNvCxnSpPr>
          <p:nvPr/>
        </p:nvCxnSpPr>
        <p:spPr bwMode="auto">
          <a:xfrm>
            <a:off x="2317948" y="1502534"/>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рямоугольник 8"/>
          <p:cNvSpPr/>
          <p:nvPr/>
        </p:nvSpPr>
        <p:spPr bwMode="auto">
          <a:xfrm>
            <a:off x="673044" y="2912765"/>
            <a:ext cx="6791108" cy="3970318"/>
          </a:xfrm>
          <a:prstGeom prst="rect">
            <a:avLst/>
          </a:prstGeom>
          <a:noFill/>
        </p:spPr>
        <p:txBody>
          <a:bodyPr wrap="square" lIns="91440" tIns="45720" rIns="91440" bIns="45720">
            <a:spAutoFit/>
          </a:bodyPr>
          <a:lstStyle/>
          <a:p>
            <a:pPr algn="just">
              <a:defRPr/>
            </a:pPr>
            <a:endParaRPr lang="ru-RU" sz="1600" i="1" dirty="0">
              <a:solidFill>
                <a:srgbClr val="5E0000"/>
              </a:solidFill>
              <a:latin typeface="Arial Narrow"/>
              <a:ea typeface="Microsoft Sans Serif"/>
            </a:endParaRPr>
          </a:p>
          <a:p>
            <a:pPr marL="285750" indent="-285750" algn="just">
              <a:buFont typeface="Arial" panose="020B0604020202020204" pitchFamily="34" charset="0"/>
              <a:buChar char="•"/>
              <a:defRPr/>
            </a:pPr>
            <a:r>
              <a:rPr lang="ru-RU" i="1" dirty="0" smtClean="0">
                <a:solidFill>
                  <a:srgbClr val="5E0000"/>
                </a:solidFill>
                <a:latin typeface="Arial Narrow"/>
                <a:ea typeface="Microsoft Sans Serif"/>
              </a:rPr>
              <a:t>На личном приеме в </a:t>
            </a:r>
            <a:r>
              <a:rPr lang="ru-RU" i="1" dirty="0" err="1" smtClean="0">
                <a:solidFill>
                  <a:srgbClr val="5E0000"/>
                </a:solidFill>
                <a:latin typeface="Arial Narrow"/>
                <a:ea typeface="Microsoft Sans Serif"/>
              </a:rPr>
              <a:t>Большемурашкинском</a:t>
            </a:r>
            <a:r>
              <a:rPr lang="ru-RU" i="1" dirty="0" smtClean="0">
                <a:solidFill>
                  <a:srgbClr val="5E0000"/>
                </a:solidFill>
                <a:latin typeface="Arial Narrow"/>
                <a:ea typeface="Microsoft Sans Serif"/>
              </a:rPr>
              <a:t> районе в адрес депутата поступило </a:t>
            </a:r>
            <a:r>
              <a:rPr lang="ru-RU" i="1" dirty="0">
                <a:solidFill>
                  <a:srgbClr val="5E0000"/>
                </a:solidFill>
                <a:latin typeface="Arial Narrow"/>
                <a:ea typeface="Microsoft Sans Serif"/>
              </a:rPr>
              <a:t>обращение от руководителя местного отделения партии «Единая Россия» </a:t>
            </a:r>
            <a:r>
              <a:rPr lang="ru-RU" i="1" dirty="0" err="1">
                <a:solidFill>
                  <a:srgbClr val="5E0000"/>
                </a:solidFill>
                <a:latin typeface="Arial Narrow"/>
                <a:ea typeface="Microsoft Sans Serif"/>
              </a:rPr>
              <a:t>Лесниковой</a:t>
            </a:r>
            <a:r>
              <a:rPr lang="ru-RU" i="1" dirty="0">
                <a:solidFill>
                  <a:srgbClr val="5E0000"/>
                </a:solidFill>
                <a:latin typeface="Arial Narrow"/>
                <a:ea typeface="Microsoft Sans Serif"/>
              </a:rPr>
              <a:t> Ларисы </a:t>
            </a:r>
            <a:r>
              <a:rPr lang="ru-RU" b="1" i="1" dirty="0">
                <a:solidFill>
                  <a:srgbClr val="5E0000"/>
                </a:solidFill>
                <a:latin typeface="Arial Narrow"/>
                <a:ea typeface="Microsoft Sans Serif"/>
              </a:rPr>
              <a:t>с просьбой помочь обустроить зону отдыха у пруда рабочего поселка Большое </a:t>
            </a:r>
            <a:r>
              <a:rPr lang="ru-RU" b="1" i="1" dirty="0" err="1">
                <a:solidFill>
                  <a:srgbClr val="5E0000"/>
                </a:solidFill>
                <a:latin typeface="Arial Narrow"/>
                <a:ea typeface="Microsoft Sans Serif"/>
              </a:rPr>
              <a:t>Мурашкино</a:t>
            </a:r>
            <a:r>
              <a:rPr lang="ru-RU" b="1" i="1" dirty="0">
                <a:solidFill>
                  <a:srgbClr val="5E0000"/>
                </a:solidFill>
                <a:latin typeface="Arial Narrow"/>
                <a:ea typeface="Microsoft Sans Serif"/>
              </a:rPr>
              <a:t>. </a:t>
            </a:r>
            <a:r>
              <a:rPr lang="ru-RU" i="1" dirty="0">
                <a:solidFill>
                  <a:srgbClr val="5E0000"/>
                </a:solidFill>
                <a:latin typeface="Arial Narrow"/>
                <a:ea typeface="Microsoft Sans Serif"/>
              </a:rPr>
              <a:t>Совместными усилиями членов партии «Единая Россия», депутата и главы МСУ района Белякова Николая на левом берегу пруда была скошена трава и завезен речной песок.</a:t>
            </a:r>
            <a:br>
              <a:rPr lang="ru-RU" i="1" dirty="0">
                <a:solidFill>
                  <a:srgbClr val="5E0000"/>
                </a:solidFill>
                <a:latin typeface="Arial Narrow"/>
                <a:ea typeface="Microsoft Sans Serif"/>
              </a:rPr>
            </a:br>
            <a:r>
              <a:rPr lang="ru-RU" i="1" dirty="0">
                <a:solidFill>
                  <a:srgbClr val="5E0000"/>
                </a:solidFill>
                <a:latin typeface="Arial Narrow"/>
                <a:ea typeface="Microsoft Sans Serif"/>
              </a:rPr>
              <a:t>Это место отдыха необходимо </a:t>
            </a:r>
            <a:r>
              <a:rPr lang="ru-RU" i="1" dirty="0" err="1">
                <a:solidFill>
                  <a:srgbClr val="5E0000"/>
                </a:solidFill>
                <a:latin typeface="Arial Narrow"/>
                <a:ea typeface="Microsoft Sans Serif"/>
              </a:rPr>
              <a:t>большемурашкинцам</a:t>
            </a:r>
            <a:r>
              <a:rPr lang="ru-RU" i="1" dirty="0">
                <a:solidFill>
                  <a:srgbClr val="5E0000"/>
                </a:solidFill>
                <a:latin typeface="Arial Narrow"/>
                <a:ea typeface="Microsoft Sans Serif"/>
              </a:rPr>
              <a:t> в столь жаркое время, поскольку на привычном для отдыхающих месте полным ходом ведутся строительные работы по благоустройству «Парка победы».</a:t>
            </a:r>
          </a:p>
          <a:p>
            <a:pPr algn="just">
              <a:defRPr/>
            </a:pPr>
            <a:endParaRPr lang="ru-RU" sz="1000" b="1" dirty="0">
              <a:ln/>
              <a:solidFill>
                <a:srgbClr val="5E0000"/>
              </a:solidFill>
              <a:latin typeface="Arial Narrow"/>
            </a:endParaRPr>
          </a:p>
          <a:p>
            <a:pPr algn="just">
              <a:defRPr/>
            </a:pPr>
            <a:endParaRPr lang="ru-RU" sz="1800" b="1" dirty="0">
              <a:solidFill>
                <a:srgbClr val="5E0000"/>
              </a:solidFill>
              <a:latin typeface="Arial Narrow"/>
              <a:ea typeface="Microsoft Sans Serif"/>
            </a:endParaRPr>
          </a:p>
          <a:p>
            <a:pPr algn="just">
              <a:defRPr/>
            </a:pPr>
            <a:endParaRPr lang="ru-RU" sz="1000" b="1" dirty="0">
              <a:ln/>
              <a:solidFill>
                <a:srgbClr val="5E0000"/>
              </a:solidFill>
            </a:endParaRPr>
          </a:p>
        </p:txBody>
      </p:sp>
      <p:pic>
        <p:nvPicPr>
          <p:cNvPr id="15" name="Рисунок 14"/>
          <p:cNvPicPr>
            <a:picLocks noChangeAspect="1"/>
          </p:cNvPicPr>
          <p:nvPr/>
        </p:nvPicPr>
        <p:blipFill>
          <a:blip r:embed="rId2"/>
          <a:stretch/>
        </p:blipFill>
        <p:spPr bwMode="auto">
          <a:xfrm>
            <a:off x="604752" y="99778"/>
            <a:ext cx="1556557" cy="1114223"/>
          </a:xfrm>
          <a:prstGeom prst="rect">
            <a:avLst/>
          </a:prstGeom>
        </p:spPr>
      </p:pic>
      <p:sp>
        <p:nvSpPr>
          <p:cNvPr id="14" name="Подзаголовок 2"/>
          <p:cNvSpPr>
            <a:spLocks noGrp="1"/>
          </p:cNvSpPr>
          <p:nvPr>
            <p:ph type="subTitle" idx="1"/>
          </p:nvPr>
        </p:nvSpPr>
        <p:spPr bwMode="auto">
          <a:xfrm>
            <a:off x="10660777" y="3512094"/>
            <a:ext cx="267135" cy="247660"/>
          </a:xfrm>
          <a:ln>
            <a:prstDash val="sysDot"/>
          </a:ln>
        </p:spPr>
        <p:style>
          <a:lnRef idx="2">
            <a:schemeClr val="accent3"/>
          </a:lnRef>
          <a:fillRef idx="1">
            <a:schemeClr val="lt1"/>
          </a:fillRef>
          <a:effectRef idx="0">
            <a:schemeClr val="accent3"/>
          </a:effectRef>
          <a:fontRef idx="minor">
            <a:schemeClr val="dk1"/>
          </a:fontRef>
        </p:style>
        <p:txBody>
          <a:bodyPr>
            <a:normAutofit fontScale="25000" lnSpcReduction="20000"/>
          </a:bodyPr>
          <a:lstStyle/>
          <a:p>
            <a:pPr>
              <a:defRPr/>
            </a:pPr>
            <a:endParaRPr lang="ru-RU" dirty="0"/>
          </a:p>
          <a:p>
            <a:pPr>
              <a:defRPr/>
            </a:pPr>
            <a:r>
              <a:rPr lang="ru-RU" b="1" dirty="0">
                <a:ln/>
                <a:solidFill>
                  <a:srgbClr val="5E0000"/>
                </a:solidFill>
                <a:latin typeface="Arial Narrow"/>
              </a:rPr>
              <a:t>н</a:t>
            </a:r>
            <a:endParaRPr lang="ru-RU" i="1" dirty="0"/>
          </a:p>
        </p:txBody>
      </p:sp>
      <p:sp>
        <p:nvSpPr>
          <p:cNvPr id="16" name="Прямоугольник 15"/>
          <p:cNvSpPr/>
          <p:nvPr/>
        </p:nvSpPr>
        <p:spPr bwMode="auto">
          <a:xfrm>
            <a:off x="650240" y="1917131"/>
            <a:ext cx="11338560" cy="830997"/>
          </a:xfrm>
          <a:prstGeom prst="rect">
            <a:avLst/>
          </a:prstGeom>
          <a:noFill/>
        </p:spPr>
        <p:txBody>
          <a:bodyPr wrap="square" lIns="91440" tIns="45720" rIns="91440" bIns="45720">
            <a:spAutoFit/>
          </a:bodyPr>
          <a:lstStyle/>
          <a:p>
            <a:pPr indent="622300" algn="just">
              <a:defRPr/>
            </a:pPr>
            <a:r>
              <a:rPr lang="ru-RU" sz="2400" b="1" dirty="0">
                <a:ln/>
                <a:solidFill>
                  <a:srgbClr val="5E0000"/>
                </a:solidFill>
                <a:latin typeface="Arial Narrow"/>
              </a:rPr>
              <a:t>Примеры решения вопросов, поставленных гражданами, организациями в обращениях:</a:t>
            </a:r>
            <a:endParaRPr lang="ru-RU" sz="2400" b="1" dirty="0">
              <a:ln/>
              <a:solidFill>
                <a:srgbClr val="5E0000"/>
              </a:solidFill>
            </a:endParaRPr>
          </a:p>
        </p:txBody>
      </p:sp>
      <p:sp>
        <p:nvSpPr>
          <p:cNvPr id="17" name="Прямоугольник 16"/>
          <p:cNvSpPr/>
          <p:nvPr/>
        </p:nvSpPr>
        <p:spPr bwMode="auto">
          <a:xfrm>
            <a:off x="294640" y="4317430"/>
            <a:ext cx="11541760" cy="1415772"/>
          </a:xfrm>
          <a:prstGeom prst="rect">
            <a:avLst/>
          </a:prstGeom>
          <a:noFill/>
        </p:spPr>
        <p:txBody>
          <a:bodyPr wrap="square" lIns="91440" tIns="45720" rIns="91440" bIns="45720">
            <a:spAutoFit/>
          </a:bodyPr>
          <a:lstStyle/>
          <a:p>
            <a:pPr algn="just">
              <a:defRPr/>
            </a:pPr>
            <a:endParaRPr lang="ru-RU" sz="3000" b="1">
              <a:ln/>
              <a:solidFill>
                <a:srgbClr val="5E0000"/>
              </a:solidFill>
              <a:latin typeface="Arial Narrow"/>
            </a:endParaRPr>
          </a:p>
          <a:p>
            <a:pPr algn="just">
              <a:defRPr/>
            </a:pPr>
            <a:endParaRPr lang="ru-RU" sz="1000" b="1">
              <a:ln/>
              <a:solidFill>
                <a:srgbClr val="5E0000"/>
              </a:solidFill>
              <a:latin typeface="Arial Narrow"/>
            </a:endParaRPr>
          </a:p>
          <a:p>
            <a:pPr algn="just">
              <a:defRPr/>
            </a:pPr>
            <a:endParaRPr lang="ru-RU" b="1">
              <a:solidFill>
                <a:srgbClr val="5E0000"/>
              </a:solidFill>
              <a:latin typeface="Arial Narrow"/>
              <a:ea typeface="Microsoft Sans Serif"/>
            </a:endParaRPr>
          </a:p>
          <a:p>
            <a:pPr algn="just">
              <a:defRPr/>
            </a:pPr>
            <a:endParaRPr lang="ru-RU" sz="1800" b="1">
              <a:solidFill>
                <a:srgbClr val="5E0000"/>
              </a:solidFill>
              <a:latin typeface="Arial Narrow"/>
              <a:ea typeface="Microsoft Sans Serif"/>
            </a:endParaRPr>
          </a:p>
          <a:p>
            <a:pPr algn="just">
              <a:defRPr/>
            </a:pPr>
            <a:endParaRPr lang="ru-RU" sz="1000" b="1">
              <a:ln/>
              <a:solidFill>
                <a:srgbClr val="5E0000"/>
              </a:solidFill>
            </a:endParaRPr>
          </a:p>
        </p:txBody>
      </p:sp>
      <p:sp>
        <p:nvSpPr>
          <p:cNvPr id="6" name="Rectangle 1">
            <a:extLst>
              <a:ext uri="{FF2B5EF4-FFF2-40B4-BE49-F238E27FC236}">
                <a16:creationId xmlns:a16="http://schemas.microsoft.com/office/drawing/2014/main" id="{CCB2577A-2284-D24A-18AE-79B97F3BA8A1}"/>
              </a:ext>
            </a:extLst>
          </p:cNvPr>
          <p:cNvSpPr>
            <a:spLocks noChangeArrowheads="1"/>
          </p:cNvSpPr>
          <p:nvPr/>
        </p:nvSpPr>
        <p:spPr bwMode="auto">
          <a:xfrm>
            <a:off x="0" y="-2462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solidFill>
                  <a:schemeClr val="tx1"/>
                </a:solidFill>
                <a:effectLst/>
              </a:rPr>
              <a:t/>
            </a:r>
            <a:br>
              <a:rPr kumimoji="0" lang="ru-RU" altLang="ru-RU" sz="800" b="0" i="0" u="none" strike="noStrike" cap="none" normalizeH="0" baseline="0" dirty="0">
                <a:ln>
                  <a:noFill/>
                </a:ln>
                <a:solidFill>
                  <a:schemeClr val="tx1"/>
                </a:solidFill>
                <a:effectLst/>
              </a:rPr>
            </a:b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
            <a:extLst>
              <a:ext uri="{FF2B5EF4-FFF2-40B4-BE49-F238E27FC236}">
                <a16:creationId xmlns:a16="http://schemas.microsoft.com/office/drawing/2014/main" id="{63D4C5E4-1A76-39BB-AD27-951364318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25" y="-30480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4232" y="2548706"/>
            <a:ext cx="3168352" cy="393623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4636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177606"/>
            <a:ext cx="9476074" cy="1938992"/>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a:t>
            </a:r>
            <a:r>
              <a:rPr lang="ru-RU" sz="4000" b="1" dirty="0">
                <a:ln/>
                <a:solidFill>
                  <a:srgbClr val="5E0000"/>
                </a:solidFill>
                <a:latin typeface="Arial Narrow"/>
              </a:rPr>
              <a:t>В ИЗБИРАТЕЛЬНОМ ОКРУГЕ </a:t>
            </a:r>
            <a:endParaRPr dirty="0"/>
          </a:p>
          <a:p>
            <a:pPr algn="ctr">
              <a:defRPr/>
            </a:pPr>
            <a:endParaRPr lang="ru-RU" sz="4000" b="1" dirty="0">
              <a:ln/>
              <a:solidFill>
                <a:srgbClr val="5E0000"/>
              </a:solidFill>
            </a:endParaRPr>
          </a:p>
        </p:txBody>
      </p:sp>
      <p:cxnSp>
        <p:nvCxnSpPr>
          <p:cNvPr id="13" name="Прямая соединительная линия 12"/>
          <p:cNvCxnSpPr>
            <a:cxnSpLocks/>
          </p:cNvCxnSpPr>
          <p:nvPr/>
        </p:nvCxnSpPr>
        <p:spPr bwMode="auto">
          <a:xfrm>
            <a:off x="2317948" y="1502534"/>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9" name="Прямоугольник 8"/>
          <p:cNvSpPr/>
          <p:nvPr/>
        </p:nvSpPr>
        <p:spPr bwMode="auto">
          <a:xfrm>
            <a:off x="673044" y="2912765"/>
            <a:ext cx="5927012" cy="2985433"/>
          </a:xfrm>
          <a:prstGeom prst="rect">
            <a:avLst/>
          </a:prstGeom>
          <a:noFill/>
        </p:spPr>
        <p:txBody>
          <a:bodyPr wrap="square" lIns="91440" tIns="45720" rIns="91440" bIns="45720">
            <a:spAutoFit/>
          </a:bodyPr>
          <a:lstStyle/>
          <a:p>
            <a:pPr algn="just">
              <a:defRPr/>
            </a:pPr>
            <a:endParaRPr lang="ru-RU" sz="1600" i="1" dirty="0">
              <a:solidFill>
                <a:srgbClr val="5E0000"/>
              </a:solidFill>
              <a:latin typeface="Arial Narrow"/>
              <a:ea typeface="Microsoft Sans Serif"/>
            </a:endParaRPr>
          </a:p>
          <a:p>
            <a:pPr marL="285750" indent="-285750" algn="just">
              <a:buFont typeface="Arial" panose="020B0604020202020204" pitchFamily="34" charset="0"/>
              <a:buChar char="•"/>
              <a:defRPr/>
            </a:pPr>
            <a:r>
              <a:rPr lang="ru-RU" i="1" dirty="0">
                <a:solidFill>
                  <a:srgbClr val="5E0000"/>
                </a:solidFill>
                <a:latin typeface="Arial Narrow"/>
                <a:ea typeface="Microsoft Sans Serif"/>
              </a:rPr>
              <a:t>Жильцы многоквартирного дома №19 по улице Казакова города </a:t>
            </a:r>
            <a:r>
              <a:rPr lang="ru-RU" i="1" dirty="0" smtClean="0">
                <a:solidFill>
                  <a:srgbClr val="5E0000"/>
                </a:solidFill>
                <a:latin typeface="Arial Narrow"/>
                <a:ea typeface="Microsoft Sans Serif"/>
              </a:rPr>
              <a:t>Сергача обратились </a:t>
            </a:r>
            <a:r>
              <a:rPr lang="ru-RU" i="1" dirty="0">
                <a:solidFill>
                  <a:srgbClr val="5E0000"/>
                </a:solidFill>
                <a:latin typeface="Arial Narrow"/>
                <a:ea typeface="Microsoft Sans Serif"/>
              </a:rPr>
              <a:t>за помощью в решении вопроса </a:t>
            </a:r>
            <a:r>
              <a:rPr lang="ru-RU" b="1" i="1" dirty="0">
                <a:solidFill>
                  <a:srgbClr val="5E0000"/>
                </a:solidFill>
                <a:latin typeface="Arial Narrow"/>
                <a:ea typeface="Microsoft Sans Serif"/>
              </a:rPr>
              <a:t>по ремонту дренажной системы </a:t>
            </a:r>
            <a:r>
              <a:rPr lang="ru-RU" b="1" i="1" dirty="0" smtClean="0">
                <a:solidFill>
                  <a:srgbClr val="5E0000"/>
                </a:solidFill>
                <a:latin typeface="Arial Narrow"/>
                <a:ea typeface="Microsoft Sans Serif"/>
              </a:rPr>
              <a:t>дома. </a:t>
            </a:r>
            <a:r>
              <a:rPr lang="ru-RU" i="1" dirty="0" smtClean="0">
                <a:solidFill>
                  <a:srgbClr val="5E0000"/>
                </a:solidFill>
                <a:latin typeface="Arial Narrow"/>
                <a:ea typeface="Microsoft Sans Serif"/>
              </a:rPr>
              <a:t>Подвал дома регулярно затопляло водой, отчего в квартирах образовывалась сырость. После направления обращения в прокуратуру района </a:t>
            </a:r>
            <a:r>
              <a:rPr lang="ru-RU" i="1" dirty="0" err="1" smtClean="0">
                <a:solidFill>
                  <a:srgbClr val="5E0000"/>
                </a:solidFill>
                <a:latin typeface="Arial Narrow"/>
                <a:ea typeface="Microsoft Sans Serif"/>
              </a:rPr>
              <a:t>домоуправляющая</a:t>
            </a:r>
            <a:r>
              <a:rPr lang="ru-RU" i="1" dirty="0" smtClean="0">
                <a:solidFill>
                  <a:srgbClr val="5E0000"/>
                </a:solidFill>
                <a:latin typeface="Arial Narrow"/>
                <a:ea typeface="Microsoft Sans Serif"/>
              </a:rPr>
              <a:t> компания провела соответствующие работы. В очередной свой приезд </a:t>
            </a:r>
            <a:r>
              <a:rPr lang="ru-RU" i="1" dirty="0">
                <a:solidFill>
                  <a:srgbClr val="5E0000"/>
                </a:solidFill>
                <a:latin typeface="Arial Narrow"/>
                <a:ea typeface="Microsoft Sans Serif"/>
              </a:rPr>
              <a:t>в округ </a:t>
            </a:r>
            <a:r>
              <a:rPr lang="ru-RU" i="1" dirty="0" smtClean="0">
                <a:solidFill>
                  <a:srgbClr val="5E0000"/>
                </a:solidFill>
                <a:latin typeface="Arial Narrow"/>
                <a:ea typeface="Microsoft Sans Serif"/>
              </a:rPr>
              <a:t>депутат лично проконтролировал </a:t>
            </a:r>
            <a:r>
              <a:rPr lang="ru-RU" i="1" dirty="0">
                <a:solidFill>
                  <a:srgbClr val="5E0000"/>
                </a:solidFill>
                <a:latin typeface="Arial Narrow"/>
                <a:ea typeface="Microsoft Sans Serif"/>
              </a:rPr>
              <a:t>сделанную работу</a:t>
            </a:r>
            <a:r>
              <a:rPr lang="ru-RU" i="1" dirty="0" smtClean="0">
                <a:solidFill>
                  <a:srgbClr val="5E0000"/>
                </a:solidFill>
                <a:latin typeface="Arial Narrow"/>
                <a:ea typeface="Microsoft Sans Serif"/>
              </a:rPr>
              <a:t>.</a:t>
            </a:r>
            <a:endParaRPr lang="ru-RU" sz="1800" b="1" dirty="0">
              <a:solidFill>
                <a:srgbClr val="5E0000"/>
              </a:solidFill>
              <a:latin typeface="Arial Narrow"/>
              <a:ea typeface="Microsoft Sans Serif"/>
            </a:endParaRPr>
          </a:p>
          <a:p>
            <a:pPr algn="just">
              <a:defRPr/>
            </a:pPr>
            <a:endParaRPr lang="ru-RU" sz="1000" b="1" dirty="0">
              <a:ln/>
              <a:solidFill>
                <a:srgbClr val="5E0000"/>
              </a:solidFill>
            </a:endParaRPr>
          </a:p>
        </p:txBody>
      </p:sp>
      <p:pic>
        <p:nvPicPr>
          <p:cNvPr id="15" name="Рисунок 14"/>
          <p:cNvPicPr>
            <a:picLocks noChangeAspect="1"/>
          </p:cNvPicPr>
          <p:nvPr/>
        </p:nvPicPr>
        <p:blipFill>
          <a:blip r:embed="rId2"/>
          <a:stretch/>
        </p:blipFill>
        <p:spPr bwMode="auto">
          <a:xfrm>
            <a:off x="604752" y="99778"/>
            <a:ext cx="1556557" cy="1114223"/>
          </a:xfrm>
          <a:prstGeom prst="rect">
            <a:avLst/>
          </a:prstGeom>
        </p:spPr>
      </p:pic>
      <p:sp>
        <p:nvSpPr>
          <p:cNvPr id="14" name="Подзаголовок 2"/>
          <p:cNvSpPr>
            <a:spLocks noGrp="1"/>
          </p:cNvSpPr>
          <p:nvPr>
            <p:ph type="subTitle" idx="1"/>
          </p:nvPr>
        </p:nvSpPr>
        <p:spPr bwMode="auto">
          <a:xfrm>
            <a:off x="9084660" y="3468186"/>
            <a:ext cx="267135" cy="247660"/>
          </a:xfrm>
          <a:ln>
            <a:prstDash val="sysDot"/>
          </a:ln>
        </p:spPr>
        <p:style>
          <a:lnRef idx="2">
            <a:schemeClr val="accent3"/>
          </a:lnRef>
          <a:fillRef idx="1">
            <a:schemeClr val="lt1"/>
          </a:fillRef>
          <a:effectRef idx="0">
            <a:schemeClr val="accent3"/>
          </a:effectRef>
          <a:fontRef idx="minor">
            <a:schemeClr val="dk1"/>
          </a:fontRef>
        </p:style>
        <p:txBody>
          <a:bodyPr>
            <a:normAutofit fontScale="25000" lnSpcReduction="20000"/>
          </a:bodyPr>
          <a:lstStyle/>
          <a:p>
            <a:pPr>
              <a:defRPr/>
            </a:pPr>
            <a:endParaRPr lang="ru-RU" dirty="0"/>
          </a:p>
          <a:p>
            <a:pPr>
              <a:defRPr/>
            </a:pPr>
            <a:r>
              <a:rPr lang="ru-RU" b="1" dirty="0">
                <a:ln/>
                <a:solidFill>
                  <a:srgbClr val="5E0000"/>
                </a:solidFill>
                <a:latin typeface="Arial Narrow"/>
              </a:rPr>
              <a:t>н</a:t>
            </a:r>
            <a:endParaRPr lang="ru-RU" i="1" dirty="0"/>
          </a:p>
        </p:txBody>
      </p:sp>
      <p:sp>
        <p:nvSpPr>
          <p:cNvPr id="16" name="Прямоугольник 15"/>
          <p:cNvSpPr/>
          <p:nvPr/>
        </p:nvSpPr>
        <p:spPr bwMode="auto">
          <a:xfrm>
            <a:off x="650240" y="1917131"/>
            <a:ext cx="11338560" cy="830997"/>
          </a:xfrm>
          <a:prstGeom prst="rect">
            <a:avLst/>
          </a:prstGeom>
          <a:noFill/>
        </p:spPr>
        <p:txBody>
          <a:bodyPr wrap="square" lIns="91440" tIns="45720" rIns="91440" bIns="45720">
            <a:spAutoFit/>
          </a:bodyPr>
          <a:lstStyle/>
          <a:p>
            <a:pPr indent="622300" algn="just">
              <a:defRPr/>
            </a:pPr>
            <a:r>
              <a:rPr lang="ru-RU" sz="2400" b="1" dirty="0">
                <a:ln/>
                <a:solidFill>
                  <a:srgbClr val="5E0000"/>
                </a:solidFill>
                <a:latin typeface="Arial Narrow"/>
              </a:rPr>
              <a:t>Примеры решения вопросов, поставленных гражданами, организациями в обращениях:</a:t>
            </a:r>
            <a:endParaRPr lang="ru-RU" sz="2400" b="1" dirty="0">
              <a:ln/>
              <a:solidFill>
                <a:srgbClr val="5E0000"/>
              </a:solidFill>
            </a:endParaRPr>
          </a:p>
        </p:txBody>
      </p:sp>
      <p:sp>
        <p:nvSpPr>
          <p:cNvPr id="17" name="Прямоугольник 16"/>
          <p:cNvSpPr/>
          <p:nvPr/>
        </p:nvSpPr>
        <p:spPr bwMode="auto">
          <a:xfrm>
            <a:off x="294640" y="4317430"/>
            <a:ext cx="11541760" cy="1415772"/>
          </a:xfrm>
          <a:prstGeom prst="rect">
            <a:avLst/>
          </a:prstGeom>
          <a:noFill/>
        </p:spPr>
        <p:txBody>
          <a:bodyPr wrap="square" lIns="91440" tIns="45720" rIns="91440" bIns="45720">
            <a:spAutoFit/>
          </a:bodyPr>
          <a:lstStyle/>
          <a:p>
            <a:pPr algn="just">
              <a:defRPr/>
            </a:pPr>
            <a:endParaRPr lang="ru-RU" sz="3000" b="1">
              <a:ln/>
              <a:solidFill>
                <a:srgbClr val="5E0000"/>
              </a:solidFill>
              <a:latin typeface="Arial Narrow"/>
            </a:endParaRPr>
          </a:p>
          <a:p>
            <a:pPr algn="just">
              <a:defRPr/>
            </a:pPr>
            <a:endParaRPr lang="ru-RU" sz="1000" b="1">
              <a:ln/>
              <a:solidFill>
                <a:srgbClr val="5E0000"/>
              </a:solidFill>
              <a:latin typeface="Arial Narrow"/>
            </a:endParaRPr>
          </a:p>
          <a:p>
            <a:pPr algn="just">
              <a:defRPr/>
            </a:pPr>
            <a:endParaRPr lang="ru-RU" b="1">
              <a:solidFill>
                <a:srgbClr val="5E0000"/>
              </a:solidFill>
              <a:latin typeface="Arial Narrow"/>
              <a:ea typeface="Microsoft Sans Serif"/>
            </a:endParaRPr>
          </a:p>
          <a:p>
            <a:pPr algn="just">
              <a:defRPr/>
            </a:pPr>
            <a:endParaRPr lang="ru-RU" sz="1800" b="1">
              <a:solidFill>
                <a:srgbClr val="5E0000"/>
              </a:solidFill>
              <a:latin typeface="Arial Narrow"/>
              <a:ea typeface="Microsoft Sans Serif"/>
            </a:endParaRPr>
          </a:p>
          <a:p>
            <a:pPr algn="just">
              <a:defRPr/>
            </a:pPr>
            <a:endParaRPr lang="ru-RU" sz="1000" b="1">
              <a:ln/>
              <a:solidFill>
                <a:srgbClr val="5E0000"/>
              </a:solidFill>
            </a:endParaRPr>
          </a:p>
        </p:txBody>
      </p:sp>
      <p:sp>
        <p:nvSpPr>
          <p:cNvPr id="6" name="Rectangle 1">
            <a:extLst>
              <a:ext uri="{FF2B5EF4-FFF2-40B4-BE49-F238E27FC236}">
                <a16:creationId xmlns:a16="http://schemas.microsoft.com/office/drawing/2014/main" id="{CCB2577A-2284-D24A-18AE-79B97F3BA8A1}"/>
              </a:ext>
            </a:extLst>
          </p:cNvPr>
          <p:cNvSpPr>
            <a:spLocks noChangeArrowheads="1"/>
          </p:cNvSpPr>
          <p:nvPr/>
        </p:nvSpPr>
        <p:spPr bwMode="auto">
          <a:xfrm>
            <a:off x="0" y="-2462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solidFill>
                  <a:schemeClr val="tx1"/>
                </a:solidFill>
                <a:effectLst/>
              </a:rPr>
              <a:t/>
            </a:r>
            <a:br>
              <a:rPr kumimoji="0" lang="ru-RU" altLang="ru-RU" sz="800" b="0" i="0" u="none" strike="noStrike" cap="none" normalizeH="0" baseline="0" dirty="0">
                <a:ln>
                  <a:noFill/>
                </a:ln>
                <a:solidFill>
                  <a:schemeClr val="tx1"/>
                </a:solidFill>
                <a:effectLst/>
              </a:rPr>
            </a:b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
            <a:extLst>
              <a:ext uri="{FF2B5EF4-FFF2-40B4-BE49-F238E27FC236}">
                <a16:creationId xmlns:a16="http://schemas.microsoft.com/office/drawing/2014/main" id="{63D4C5E4-1A76-39BB-AD27-951364318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25" y="-30480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4152" y="2912765"/>
            <a:ext cx="3952304" cy="29642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50736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a:t>
            </a:r>
            <a:r>
              <a:rPr lang="ru-RU" sz="4000" b="1" dirty="0">
                <a:ln/>
                <a:solidFill>
                  <a:srgbClr val="5E0000"/>
                </a:solidFill>
                <a:latin typeface="Arial Narrow"/>
              </a:rPr>
              <a:t>В ИЗБИРАТЕЛЬНОМ ОКРУГЕ </a:t>
            </a:r>
            <a:endParaRPr dirty="0"/>
          </a:p>
        </p:txBody>
      </p:sp>
      <p:cxnSp>
        <p:nvCxnSpPr>
          <p:cNvPr id="13" name="Прямая соединительная линия 12"/>
          <p:cNvCxnSpPr>
            <a:cxnSpLocks/>
          </p:cNvCxnSpPr>
          <p:nvPr/>
        </p:nvCxnSpPr>
        <p:spPr bwMode="auto">
          <a:xfrm>
            <a:off x="2381447" y="16290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6" name="Прямоугольник 15"/>
          <p:cNvSpPr/>
          <p:nvPr/>
        </p:nvSpPr>
        <p:spPr bwMode="auto">
          <a:xfrm>
            <a:off x="641988" y="1926087"/>
            <a:ext cx="11181711" cy="1169551"/>
          </a:xfrm>
          <a:prstGeom prst="rect">
            <a:avLst/>
          </a:prstGeom>
          <a:noFill/>
        </p:spPr>
        <p:txBody>
          <a:bodyPr wrap="square" lIns="91440" tIns="45720" rIns="91440" bIns="45720">
            <a:spAutoFit/>
          </a:bodyPr>
          <a:lstStyle/>
          <a:p>
            <a:pPr indent="622300" algn="just">
              <a:defRPr/>
            </a:pPr>
            <a:r>
              <a:rPr lang="ru-RU" sz="3000" b="1" dirty="0">
                <a:ln/>
                <a:solidFill>
                  <a:srgbClr val="5E0000"/>
                </a:solidFill>
                <a:latin typeface="Arial Narrow"/>
              </a:rPr>
              <a:t>2. Информация о проведении встреч и мероприятий                                 с избирателями.</a:t>
            </a:r>
            <a:endParaRPr dirty="0"/>
          </a:p>
          <a:p>
            <a:pPr>
              <a:defRPr/>
            </a:pPr>
            <a:endParaRPr lang="ru-RU" sz="1000" b="1" dirty="0">
              <a:ln/>
              <a:solidFill>
                <a:srgbClr val="5E0000"/>
              </a:solidFill>
              <a:latin typeface="Arial Narrow"/>
            </a:endParaRPr>
          </a:p>
        </p:txBody>
      </p: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9" name="Подзаголовок 2"/>
          <p:cNvSpPr>
            <a:spLocks noGrp="1"/>
          </p:cNvSpPr>
          <p:nvPr>
            <p:ph type="subTitle" idx="1"/>
          </p:nvPr>
        </p:nvSpPr>
        <p:spPr bwMode="auto">
          <a:xfrm>
            <a:off x="9338487" y="3085795"/>
            <a:ext cx="2230121" cy="1207301"/>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i="1" dirty="0">
              <a:ln/>
              <a:solidFill>
                <a:srgbClr val="5E0000"/>
              </a:solidFill>
              <a:latin typeface="Arial Narrow"/>
            </a:endParaRPr>
          </a:p>
        </p:txBody>
      </p:sp>
      <p:sp>
        <p:nvSpPr>
          <p:cNvPr id="14" name="Прямоугольник 13"/>
          <p:cNvSpPr/>
          <p:nvPr/>
        </p:nvSpPr>
        <p:spPr bwMode="auto">
          <a:xfrm>
            <a:off x="705489" y="3072634"/>
            <a:ext cx="8620298" cy="3816429"/>
          </a:xfrm>
          <a:prstGeom prst="rect">
            <a:avLst/>
          </a:prstGeom>
          <a:noFill/>
        </p:spPr>
        <p:txBody>
          <a:bodyPr wrap="square" lIns="91440" tIns="45720" rIns="91440" bIns="45720">
            <a:spAutoFit/>
          </a:bodyPr>
          <a:lstStyle/>
          <a:p>
            <a:pPr marL="171450" indent="-171450">
              <a:buFont typeface="Arial" panose="020B0604020202020204" pitchFamily="34" charset="0"/>
              <a:buChar char="•"/>
              <a:defRPr/>
            </a:pPr>
            <a:endParaRPr lang="ru-RU" sz="1000" b="1" dirty="0">
              <a:ln/>
              <a:solidFill>
                <a:srgbClr val="5E0000"/>
              </a:solidFill>
              <a:latin typeface="Arial Narrow"/>
            </a:endParaRPr>
          </a:p>
          <a:p>
            <a:pPr marL="285750" indent="-285750">
              <a:buFont typeface="Arial" panose="020B0604020202020204" pitchFamily="34" charset="0"/>
              <a:buChar char="•"/>
              <a:defRPr/>
            </a:pPr>
            <a:r>
              <a:rPr lang="ru-RU" i="1" dirty="0">
                <a:solidFill>
                  <a:srgbClr val="5E0000"/>
                </a:solidFill>
                <a:latin typeface="Arial Narrow"/>
                <a:ea typeface="Times New Roman"/>
              </a:rPr>
              <a:t>В </a:t>
            </a:r>
            <a:r>
              <a:rPr lang="ru-RU" b="1" i="1" dirty="0">
                <a:solidFill>
                  <a:srgbClr val="5E0000"/>
                </a:solidFill>
                <a:latin typeface="Arial Narrow"/>
                <a:ea typeface="Times New Roman"/>
              </a:rPr>
              <a:t>феврале</a:t>
            </a:r>
            <a:r>
              <a:rPr lang="ru-RU" i="1" dirty="0">
                <a:solidFill>
                  <a:srgbClr val="5E0000"/>
                </a:solidFill>
                <a:latin typeface="Arial Narrow"/>
                <a:ea typeface="Times New Roman"/>
              </a:rPr>
              <a:t> в </a:t>
            </a:r>
            <a:r>
              <a:rPr lang="ru-RU" i="1" dirty="0" err="1">
                <a:solidFill>
                  <a:srgbClr val="5E0000"/>
                </a:solidFill>
                <a:latin typeface="Arial Narrow"/>
                <a:ea typeface="Times New Roman"/>
              </a:rPr>
              <a:t>Княгининском</a:t>
            </a:r>
            <a:r>
              <a:rPr lang="ru-RU" i="1" dirty="0">
                <a:solidFill>
                  <a:srgbClr val="5E0000"/>
                </a:solidFill>
                <a:latin typeface="Arial Narrow"/>
                <a:ea typeface="Times New Roman"/>
              </a:rPr>
              <a:t> районе прошёл традиционный праздник рыбаков и охотников. Учредителем главного приза - сертификат в магазин «Мир оружия» - является депутат Законодательного Собрания Нижегородской области Александр </a:t>
            </a:r>
            <a:r>
              <a:rPr lang="ru-RU" i="1" dirty="0" err="1">
                <a:solidFill>
                  <a:srgbClr val="5E0000"/>
                </a:solidFill>
                <a:latin typeface="Arial Narrow"/>
                <a:ea typeface="Times New Roman"/>
              </a:rPr>
              <a:t>Ефремцев</a:t>
            </a:r>
            <a:r>
              <a:rPr lang="ru-RU" i="1" dirty="0">
                <a:solidFill>
                  <a:srgbClr val="5E0000"/>
                </a:solidFill>
                <a:latin typeface="Arial Narrow"/>
                <a:ea typeface="Times New Roman"/>
              </a:rPr>
              <a:t>.</a:t>
            </a:r>
            <a:br>
              <a:rPr lang="ru-RU" i="1" dirty="0">
                <a:solidFill>
                  <a:srgbClr val="5E0000"/>
                </a:solidFill>
                <a:latin typeface="Arial Narrow"/>
                <a:ea typeface="Times New Roman"/>
              </a:rPr>
            </a:br>
            <a:r>
              <a:rPr lang="ru-RU" i="1" dirty="0">
                <a:solidFill>
                  <a:srgbClr val="5E0000"/>
                </a:solidFill>
                <a:latin typeface="Arial Narrow"/>
                <a:ea typeface="Times New Roman"/>
              </a:rPr>
              <a:t>На протяжении нескольких лет </a:t>
            </a:r>
            <a:r>
              <a:rPr lang="ru-RU" i="1" dirty="0" smtClean="0">
                <a:solidFill>
                  <a:srgbClr val="5E0000"/>
                </a:solidFill>
                <a:latin typeface="Arial Narrow"/>
                <a:ea typeface="Times New Roman"/>
              </a:rPr>
              <a:t>он оказывает </a:t>
            </a:r>
            <a:r>
              <a:rPr lang="ru-RU" i="1" dirty="0">
                <a:solidFill>
                  <a:srgbClr val="5E0000"/>
                </a:solidFill>
                <a:latin typeface="Arial Narrow"/>
                <a:ea typeface="Times New Roman"/>
              </a:rPr>
              <a:t>спонсорскую помощь при формировании общего призового фонда.</a:t>
            </a:r>
          </a:p>
          <a:p>
            <a:pPr marL="285750" indent="-285750">
              <a:buFont typeface="Arial" panose="020B0604020202020204" pitchFamily="34" charset="0"/>
              <a:buChar char="•"/>
              <a:defRPr/>
            </a:pPr>
            <a:endParaRPr lang="ru-RU" sz="1600" dirty="0"/>
          </a:p>
          <a:p>
            <a:pPr marL="285750" indent="-285750">
              <a:buFont typeface="Arial" panose="020B0604020202020204" pitchFamily="34" charset="0"/>
              <a:buChar char="•"/>
              <a:defRPr/>
            </a:pPr>
            <a:r>
              <a:rPr lang="ru-RU" i="1" dirty="0">
                <a:solidFill>
                  <a:srgbClr val="5E0000"/>
                </a:solidFill>
                <a:latin typeface="Arial Narrow"/>
                <a:ea typeface="Times New Roman"/>
              </a:rPr>
              <a:t>В </a:t>
            </a:r>
            <a:r>
              <a:rPr lang="ru-RU" b="1" i="1" dirty="0">
                <a:solidFill>
                  <a:srgbClr val="5E0000"/>
                </a:solidFill>
                <a:latin typeface="Arial Narrow"/>
                <a:ea typeface="Times New Roman"/>
              </a:rPr>
              <a:t>марте</a:t>
            </a:r>
            <a:r>
              <a:rPr lang="ru-RU" i="1" dirty="0">
                <a:solidFill>
                  <a:srgbClr val="5E0000"/>
                </a:solidFill>
                <a:latin typeface="Arial Narrow"/>
                <a:ea typeface="Times New Roman"/>
              </a:rPr>
              <a:t> депутатом проведен ряд встреч в </a:t>
            </a:r>
            <a:r>
              <a:rPr lang="ru-RU" i="1" dirty="0" err="1">
                <a:solidFill>
                  <a:srgbClr val="5E0000"/>
                </a:solidFill>
                <a:latin typeface="Arial Narrow"/>
                <a:ea typeface="Times New Roman"/>
              </a:rPr>
              <a:t>Бутурлинском</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Гагинском</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Большеболдинском</a:t>
            </a:r>
            <a:r>
              <a:rPr lang="ru-RU" i="1" dirty="0">
                <a:solidFill>
                  <a:srgbClr val="5E0000"/>
                </a:solidFill>
                <a:latin typeface="Arial Narrow"/>
                <a:ea typeface="Times New Roman"/>
              </a:rPr>
              <a:t> районах. На встречах присутствовали учащиеся техникумов, работающая молодежь, члены молодежной палаты. Встречи были приурочены к годовщине присоединения Крыма к России. Одна из главных тем – патриотическое воспитание молодежи и подрастающего поколения. Также молодые люди могли рассказать о волнующих проблемах в сельской местности.</a:t>
            </a:r>
          </a:p>
          <a:p>
            <a:pPr marL="285750" indent="-285750">
              <a:buFont typeface="Arial" panose="020B0604020202020204" pitchFamily="34" charset="0"/>
              <a:buChar char="•"/>
              <a:defRPr/>
            </a:pPr>
            <a:endParaRPr lang="ru-RU" i="1" dirty="0">
              <a:solidFill>
                <a:srgbClr val="5E0000"/>
              </a:solidFill>
              <a:latin typeface="Arial Narrow"/>
              <a:ea typeface="Times New Roman"/>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2344" y="2775570"/>
            <a:ext cx="2775898" cy="1892829"/>
          </a:xfrm>
          <a:prstGeom prst="rect">
            <a:avLst/>
          </a:prstGeom>
          <a:ln>
            <a:noFill/>
          </a:ln>
          <a:effectLst>
            <a:softEdge rad="112500"/>
          </a:effectLst>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92344" y="4719235"/>
            <a:ext cx="2775898" cy="1892829"/>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838200" y="1280161"/>
            <a:ext cx="8930208" cy="4896802"/>
          </a:xfrm>
        </p:spPr>
        <p:txBody>
          <a:bodyPr>
            <a:normAutofit/>
          </a:bodyPr>
          <a:lstStyle/>
          <a:p>
            <a:r>
              <a:rPr lang="ru-RU" sz="1800" b="1" i="1" dirty="0" smtClean="0">
                <a:solidFill>
                  <a:srgbClr val="5E0000"/>
                </a:solidFill>
                <a:latin typeface="Arial Narrow"/>
                <a:ea typeface="Times New Roman"/>
              </a:rPr>
              <a:t>22 </a:t>
            </a:r>
            <a:r>
              <a:rPr lang="ru-RU" sz="1800" b="1" i="1" dirty="0">
                <a:solidFill>
                  <a:srgbClr val="5E0000"/>
                </a:solidFill>
                <a:latin typeface="Arial Narrow"/>
                <a:ea typeface="Times New Roman"/>
              </a:rPr>
              <a:t>апреля </a:t>
            </a:r>
            <a:r>
              <a:rPr lang="ru-RU" sz="1800" i="1" dirty="0">
                <a:solidFill>
                  <a:srgbClr val="5E0000"/>
                </a:solidFill>
                <a:latin typeface="Arial Narrow"/>
                <a:ea typeface="Times New Roman"/>
              </a:rPr>
              <a:t>- приветствие участников конкурса профессионального мастерства "Классный руководитель года" в </a:t>
            </a:r>
            <a:r>
              <a:rPr lang="ru-RU" sz="1800" i="1" dirty="0" err="1">
                <a:solidFill>
                  <a:srgbClr val="5E0000"/>
                </a:solidFill>
                <a:latin typeface="Arial Narrow"/>
                <a:ea typeface="Times New Roman"/>
              </a:rPr>
              <a:t>Дальнеконстантиновском</a:t>
            </a:r>
            <a:r>
              <a:rPr lang="ru-RU" sz="1800" i="1" dirty="0">
                <a:solidFill>
                  <a:srgbClr val="5E0000"/>
                </a:solidFill>
                <a:latin typeface="Arial Narrow"/>
                <a:ea typeface="Times New Roman"/>
              </a:rPr>
              <a:t> районе и вручение благодарственных писем депутата. Этот год был юбилейный – 20 лет конкурсу</a:t>
            </a:r>
            <a:r>
              <a:rPr lang="ru-RU" sz="1800" i="1" dirty="0" smtClean="0">
                <a:solidFill>
                  <a:srgbClr val="5E0000"/>
                </a:solidFill>
                <a:latin typeface="Arial Narrow"/>
                <a:ea typeface="Times New Roman"/>
              </a:rPr>
              <a:t>.</a:t>
            </a:r>
          </a:p>
          <a:p>
            <a:endParaRPr lang="en-US" sz="1800" i="1" dirty="0">
              <a:solidFill>
                <a:srgbClr val="5E0000"/>
              </a:solidFill>
              <a:latin typeface="Arial Narrow"/>
              <a:ea typeface="Times New Roman"/>
            </a:endParaRPr>
          </a:p>
          <a:p>
            <a:r>
              <a:rPr lang="en-US" sz="1800" b="1" i="1" dirty="0">
                <a:solidFill>
                  <a:srgbClr val="5E0000"/>
                </a:solidFill>
                <a:latin typeface="Arial Narrow"/>
                <a:ea typeface="Times New Roman"/>
              </a:rPr>
              <a:t>29 </a:t>
            </a:r>
            <a:r>
              <a:rPr lang="ru-RU" sz="1800" b="1" i="1" dirty="0" smtClean="0">
                <a:solidFill>
                  <a:srgbClr val="5E0000"/>
                </a:solidFill>
                <a:latin typeface="Arial Narrow"/>
                <a:ea typeface="Times New Roman"/>
              </a:rPr>
              <a:t>апреля </a:t>
            </a:r>
            <a:r>
              <a:rPr lang="ru-RU" sz="1800" b="1" i="1" dirty="0">
                <a:solidFill>
                  <a:srgbClr val="5E0000"/>
                </a:solidFill>
                <a:latin typeface="Arial Narrow"/>
                <a:ea typeface="Times New Roman"/>
              </a:rPr>
              <a:t>– </a:t>
            </a:r>
            <a:r>
              <a:rPr lang="ru-RU" sz="1800" i="1" dirty="0">
                <a:solidFill>
                  <a:srgbClr val="5E0000"/>
                </a:solidFill>
                <a:latin typeface="Arial Narrow"/>
                <a:ea typeface="Times New Roman"/>
              </a:rPr>
              <a:t>открытие</a:t>
            </a:r>
            <a:r>
              <a:rPr lang="ru-RU" sz="1800" b="1" i="1" dirty="0">
                <a:solidFill>
                  <a:srgbClr val="5E0000"/>
                </a:solidFill>
                <a:latin typeface="Arial Narrow"/>
                <a:ea typeface="Times New Roman"/>
              </a:rPr>
              <a:t> </a:t>
            </a:r>
            <a:r>
              <a:rPr lang="ru-RU" sz="1800" i="1" dirty="0">
                <a:solidFill>
                  <a:srgbClr val="5E0000"/>
                </a:solidFill>
                <a:latin typeface="Arial Narrow"/>
                <a:ea typeface="Times New Roman"/>
              </a:rPr>
              <a:t>Всероссийского чемпионата детского робототехнического творчества среди образовательных организаций, реализующих программы дошкольного образования «</a:t>
            </a:r>
            <a:r>
              <a:rPr lang="ru-RU" sz="1800" i="1" dirty="0" smtClean="0">
                <a:solidFill>
                  <a:srgbClr val="5E0000"/>
                </a:solidFill>
                <a:latin typeface="Arial Narrow"/>
                <a:ea typeface="Times New Roman"/>
              </a:rPr>
              <a:t>РОБО</a:t>
            </a:r>
            <a:r>
              <a:rPr lang="ru-RU" sz="1800" i="1" dirty="0" smtClean="0">
                <a:solidFill>
                  <a:srgbClr val="5E0000"/>
                </a:solidFill>
                <a:latin typeface="Arial Narrow"/>
                <a:ea typeface="Times New Roman"/>
                <a:hlinkClick r:id="rId3"/>
              </a:rPr>
              <a:t>#МИШКА</a:t>
            </a:r>
            <a:r>
              <a:rPr lang="ru-RU" sz="1800" i="1" dirty="0" smtClean="0">
                <a:solidFill>
                  <a:srgbClr val="5E0000"/>
                </a:solidFill>
                <a:latin typeface="Arial Narrow"/>
                <a:ea typeface="Times New Roman"/>
              </a:rPr>
              <a:t>» в Сергаче.</a:t>
            </a:r>
          </a:p>
          <a:p>
            <a:endParaRPr lang="ru-RU" sz="1800" i="1" dirty="0">
              <a:solidFill>
                <a:srgbClr val="5E0000"/>
              </a:solidFill>
              <a:latin typeface="Arial Narrow"/>
              <a:ea typeface="Times New Roman"/>
            </a:endParaRPr>
          </a:p>
          <a:p>
            <a:r>
              <a:rPr lang="ru-RU" sz="1800" b="1" i="1" dirty="0">
                <a:solidFill>
                  <a:srgbClr val="5E0000"/>
                </a:solidFill>
                <a:latin typeface="Arial Narrow"/>
                <a:ea typeface="Times New Roman"/>
              </a:rPr>
              <a:t>19 мая </a:t>
            </a:r>
            <a:r>
              <a:rPr lang="ru-RU" sz="1800" i="1" dirty="0">
                <a:solidFill>
                  <a:srgbClr val="5E0000"/>
                </a:solidFill>
                <a:latin typeface="Arial Narrow"/>
                <a:ea typeface="Times New Roman"/>
              </a:rPr>
              <a:t>Александр </a:t>
            </a:r>
            <a:r>
              <a:rPr lang="ru-RU" sz="1800" i="1" dirty="0" err="1">
                <a:solidFill>
                  <a:srgbClr val="5E0000"/>
                </a:solidFill>
                <a:latin typeface="Arial Narrow"/>
                <a:ea typeface="Times New Roman"/>
              </a:rPr>
              <a:t>Ефремцев</a:t>
            </a:r>
            <a:r>
              <a:rPr lang="ru-RU" sz="1800" i="1" dirty="0">
                <a:solidFill>
                  <a:srgbClr val="5E0000"/>
                </a:solidFill>
                <a:latin typeface="Arial Narrow"/>
                <a:ea typeface="Times New Roman"/>
              </a:rPr>
              <a:t> </a:t>
            </a:r>
            <a:r>
              <a:rPr lang="ru-RU" sz="1800" i="1" dirty="0" smtClean="0">
                <a:solidFill>
                  <a:srgbClr val="5E0000"/>
                </a:solidFill>
                <a:latin typeface="Arial Narrow"/>
                <a:ea typeface="Times New Roman"/>
              </a:rPr>
              <a:t>принял </a:t>
            </a:r>
            <a:r>
              <a:rPr lang="ru-RU" sz="1800" i="1" dirty="0">
                <a:solidFill>
                  <a:srgbClr val="5E0000"/>
                </a:solidFill>
                <a:latin typeface="Arial Narrow"/>
                <a:ea typeface="Times New Roman"/>
              </a:rPr>
              <a:t>участие в праздничном мероприятии «Пионерское детство», посвящённом 100-летию Всесоюзной пионерской организации им. В.И. Ленина. Мероприятие было организовано Дворцом детского творчества имени В.П. Чкалова, куда были приглашены ветераны пионерской организации, а также юные участники союза детских организаций «Надежда</a:t>
            </a:r>
            <a:r>
              <a:rPr lang="ru-RU" sz="1800" i="1" dirty="0" smtClean="0">
                <a:solidFill>
                  <a:srgbClr val="5E0000"/>
                </a:solidFill>
                <a:latin typeface="Arial Narrow"/>
                <a:ea typeface="Times New Roman"/>
              </a:rPr>
              <a:t>».</a:t>
            </a:r>
          </a:p>
          <a:p>
            <a:endParaRPr lang="ru-RU" sz="1800" i="1" dirty="0" smtClean="0">
              <a:solidFill>
                <a:srgbClr val="5E0000"/>
              </a:solidFill>
              <a:latin typeface="Arial Narrow"/>
              <a:ea typeface="Times New Roman"/>
            </a:endParaRPr>
          </a:p>
          <a:p>
            <a:r>
              <a:rPr lang="ru-RU" sz="1800" b="1" i="1" dirty="0">
                <a:solidFill>
                  <a:srgbClr val="5E0000"/>
                </a:solidFill>
                <a:latin typeface="Arial Narrow"/>
                <a:ea typeface="Times New Roman"/>
              </a:rPr>
              <a:t>21 мая </a:t>
            </a:r>
            <a:r>
              <a:rPr lang="ru-RU" sz="1800" i="1" dirty="0">
                <a:solidFill>
                  <a:srgbClr val="5E0000"/>
                </a:solidFill>
                <a:latin typeface="Arial Narrow"/>
                <a:ea typeface="Times New Roman"/>
              </a:rPr>
              <a:t>на последнем звонке в </a:t>
            </a:r>
            <a:r>
              <a:rPr lang="ru-RU" sz="1800" i="1" dirty="0" err="1">
                <a:solidFill>
                  <a:srgbClr val="5E0000"/>
                </a:solidFill>
                <a:latin typeface="Arial Narrow"/>
                <a:ea typeface="Times New Roman"/>
              </a:rPr>
              <a:t>Сергачском</a:t>
            </a:r>
            <a:r>
              <a:rPr lang="ru-RU" sz="1800" i="1" dirty="0">
                <a:solidFill>
                  <a:srgbClr val="5E0000"/>
                </a:solidFill>
                <a:latin typeface="Arial Narrow"/>
                <a:ea typeface="Times New Roman"/>
              </a:rPr>
              <a:t> районе депутат поздравил учащихся выпускных классов школы №1 и вручил благодарственные письма учителям.</a:t>
            </a:r>
          </a:p>
          <a:p>
            <a:endParaRPr lang="ru-RU" sz="1800" i="1" dirty="0">
              <a:solidFill>
                <a:srgbClr val="5E0000"/>
              </a:solidFill>
              <a:latin typeface="Arial Narrow"/>
              <a:ea typeface="Times New Roman"/>
            </a:endParaRPr>
          </a:p>
          <a:p>
            <a:endParaRPr lang="ru-RU" sz="1800" i="1" dirty="0">
              <a:solidFill>
                <a:srgbClr val="5E0000"/>
              </a:solidFill>
              <a:latin typeface="Arial Narrow"/>
              <a:ea typeface="Times New Roman"/>
            </a:endParaRPr>
          </a:p>
        </p:txBody>
      </p:sp>
      <p:sp>
        <p:nvSpPr>
          <p:cNvPr id="4" name="Прямоугольник 3"/>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5" name="Прямоугольник 4"/>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p:txBody>
      </p:sp>
      <p:pic>
        <p:nvPicPr>
          <p:cNvPr id="6" name="Рисунок 5"/>
          <p:cNvPicPr>
            <a:picLocks noChangeAspect="1"/>
          </p:cNvPicPr>
          <p:nvPr/>
        </p:nvPicPr>
        <p:blipFill>
          <a:blip r:embed="rId4"/>
          <a:stretch/>
        </p:blipFill>
        <p:spPr bwMode="auto">
          <a:xfrm>
            <a:off x="621501" y="108066"/>
            <a:ext cx="1481619" cy="1060580"/>
          </a:xfrm>
          <a:prstGeom prst="rect">
            <a:avLst/>
          </a:prstGeom>
        </p:spPr>
      </p:pic>
      <p:sp>
        <p:nvSpPr>
          <p:cNvPr id="8" name="Rectangle 1"/>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000000"/>
                </a:solidFill>
                <a:effectLst/>
                <a:latin typeface="-apple-system"/>
              </a:rPr>
              <a:t/>
            </a:r>
            <a:br>
              <a:rPr kumimoji="0" lang="ru-RU" altLang="ru-RU" sz="900" b="0" i="0" u="none" strike="noStrike" cap="none" normalizeH="0" baseline="0" dirty="0">
                <a:ln>
                  <a:noFill/>
                </a:ln>
                <a:solidFill>
                  <a:srgbClr val="000000"/>
                </a:solidFill>
                <a:effectLst/>
                <a:latin typeface="-apple-system"/>
              </a:rPr>
            </a:br>
            <a:r>
              <a:rPr kumimoji="0" lang="ru-RU" altLang="ru-RU" sz="900" b="0" i="0" u="none" strike="noStrike" cap="none" normalizeH="0" baseline="0" dirty="0">
                <a:ln>
                  <a:noFill/>
                </a:ln>
                <a:solidFill>
                  <a:srgbClr val="000000"/>
                </a:solidFill>
                <a:effectLst/>
                <a:latin typeface="-apple-system"/>
              </a:rPr>
              <a:t>  </a:t>
            </a:r>
            <a:endParaRPr kumimoji="0" lang="ru-RU" altLang="ru-RU" sz="1900" b="0" i="0" u="none" strike="noStrike" cap="none" normalizeH="0" baseline="0" dirty="0">
              <a:ln>
                <a:noFill/>
              </a:ln>
              <a:solidFill>
                <a:srgbClr val="000000"/>
              </a:solidFill>
              <a:effectLst/>
              <a:latin typeface="-apple-system"/>
            </a:endParaRPr>
          </a:p>
        </p:txBody>
      </p:sp>
      <p:sp>
        <p:nvSpPr>
          <p:cNvPr id="9" name="AutoShape 2" descr="📌"/>
          <p:cNvSpPr>
            <a:spLocks noChangeAspect="1" noChangeArrowheads="1"/>
          </p:cNvSpPr>
          <p:nvPr/>
        </p:nvSpPr>
        <p:spPr bwMode="auto">
          <a:xfrm>
            <a:off x="63500" y="-82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3" descr="📌"/>
          <p:cNvSpPr>
            <a:spLocks noChangeAspect="1" noChangeArrowheads="1"/>
          </p:cNvSpPr>
          <p:nvPr/>
        </p:nvSpPr>
        <p:spPr bwMode="auto">
          <a:xfrm>
            <a:off x="31750"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4" descr="📌"/>
          <p:cNvSpPr>
            <a:spLocks noChangeAspect="1" noChangeArrowheads="1"/>
          </p:cNvSpPr>
          <p:nvPr/>
        </p:nvSpPr>
        <p:spPr bwMode="auto">
          <a:xfrm>
            <a:off x="31750" y="495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6038" y="2168645"/>
            <a:ext cx="2592288" cy="1482298"/>
          </a:xfrm>
          <a:prstGeom prst="rect">
            <a:avLst/>
          </a:prstGeom>
          <a:ln>
            <a:noFill/>
          </a:ln>
          <a:effectLst>
            <a:softEdge rad="112500"/>
          </a:effectLst>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84432" y="3573016"/>
            <a:ext cx="2085180" cy="1515943"/>
          </a:xfrm>
          <a:prstGeom prst="rect">
            <a:avLst/>
          </a:prstGeom>
          <a:ln>
            <a:noFill/>
          </a:ln>
          <a:effectLst>
            <a:softEdge rad="112500"/>
          </a:effectLst>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52383" y="550918"/>
            <a:ext cx="2544475" cy="1695654"/>
          </a:xfrm>
          <a:prstGeom prst="rect">
            <a:avLst/>
          </a:prstGeom>
          <a:ln>
            <a:noFill/>
          </a:ln>
          <a:effectLst>
            <a:softEdge rad="112500"/>
          </a:effectLst>
        </p:spPr>
      </p:pic>
      <p:pic>
        <p:nvPicPr>
          <p:cNvPr id="14" name="Рисунок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70582" y="5080167"/>
            <a:ext cx="2267744" cy="1700808"/>
          </a:xfrm>
          <a:prstGeom prst="rect">
            <a:avLst/>
          </a:prstGeom>
          <a:ln>
            <a:noFill/>
          </a:ln>
          <a:effectLst>
            <a:softEdge rad="112500"/>
          </a:effectLst>
        </p:spPr>
      </p:pic>
    </p:spTree>
    <p:extLst>
      <p:ext uri="{BB962C8B-B14F-4D97-AF65-F5344CB8AC3E}">
        <p14:creationId xmlns:p14="http://schemas.microsoft.com/office/powerpoint/2010/main" val="2050162564"/>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70931" y="1280160"/>
            <a:ext cx="9103759" cy="5577839"/>
          </a:xfrm>
        </p:spPr>
        <p:txBody>
          <a:bodyPr>
            <a:normAutofit lnSpcReduction="10000"/>
          </a:bodyPr>
          <a:lstStyle/>
          <a:p>
            <a:r>
              <a:rPr lang="ru-RU" sz="1800" b="1" i="1" dirty="0" smtClean="0">
                <a:solidFill>
                  <a:srgbClr val="5E0000"/>
                </a:solidFill>
                <a:latin typeface="Arial Narrow"/>
                <a:ea typeface="Times New Roman"/>
              </a:rPr>
              <a:t>22 </a:t>
            </a:r>
            <a:r>
              <a:rPr lang="ru-RU" sz="1800" b="1" i="1" dirty="0">
                <a:solidFill>
                  <a:srgbClr val="5E0000"/>
                </a:solidFill>
                <a:latin typeface="Arial Narrow"/>
                <a:ea typeface="Times New Roman"/>
              </a:rPr>
              <a:t>мая </a:t>
            </a:r>
            <a:r>
              <a:rPr lang="ru-RU" sz="1800" i="1" dirty="0">
                <a:solidFill>
                  <a:srgbClr val="5E0000"/>
                </a:solidFill>
                <a:latin typeface="Arial Narrow"/>
                <a:ea typeface="Times New Roman"/>
              </a:rPr>
              <a:t>встретился с главами крестьянско-фермерских хозяйств территорий Новослободской и </a:t>
            </a:r>
            <a:r>
              <a:rPr lang="ru-RU" sz="1800" i="1" dirty="0" err="1">
                <a:solidFill>
                  <a:srgbClr val="5E0000"/>
                </a:solidFill>
                <a:latin typeface="Arial Narrow"/>
                <a:ea typeface="Times New Roman"/>
              </a:rPr>
              <a:t>Пермеевской</a:t>
            </a:r>
            <a:r>
              <a:rPr lang="ru-RU" sz="1800" i="1" dirty="0">
                <a:solidFill>
                  <a:srgbClr val="5E0000"/>
                </a:solidFill>
                <a:latin typeface="Arial Narrow"/>
                <a:ea typeface="Times New Roman"/>
              </a:rPr>
              <a:t> сельских администраций </a:t>
            </a:r>
            <a:r>
              <a:rPr lang="ru-RU" sz="1800" i="1" dirty="0" err="1">
                <a:solidFill>
                  <a:srgbClr val="5E0000"/>
                </a:solidFill>
                <a:latin typeface="Arial Narrow"/>
                <a:ea typeface="Times New Roman"/>
              </a:rPr>
              <a:t>Большеболдинского</a:t>
            </a:r>
            <a:r>
              <a:rPr lang="ru-RU" sz="1800" i="1" dirty="0">
                <a:solidFill>
                  <a:srgbClr val="5E0000"/>
                </a:solidFill>
                <a:latin typeface="Arial Narrow"/>
                <a:ea typeface="Times New Roman"/>
              </a:rPr>
              <a:t> района. Были обсуждены перспективы развития, кадровые проблемы сельских населенных пунктов, завершение весенне-полевых работ, развитие сферы животноводства в КФХ.В ходе поездки депутат посетил социально значимые объекты с. </a:t>
            </a:r>
            <a:r>
              <a:rPr lang="ru-RU" sz="1800" i="1" dirty="0" err="1">
                <a:solidFill>
                  <a:srgbClr val="5E0000"/>
                </a:solidFill>
                <a:latin typeface="Arial Narrow"/>
                <a:ea typeface="Times New Roman"/>
              </a:rPr>
              <a:t>Чиреси</a:t>
            </a:r>
            <a:r>
              <a:rPr lang="ru-RU" sz="1800" i="1" dirty="0">
                <a:solidFill>
                  <a:srgbClr val="5E0000"/>
                </a:solidFill>
                <a:latin typeface="Arial Narrow"/>
                <a:ea typeface="Times New Roman"/>
              </a:rPr>
              <a:t>, </a:t>
            </a:r>
            <a:r>
              <a:rPr lang="ru-RU" sz="1800" i="1" dirty="0" err="1">
                <a:solidFill>
                  <a:srgbClr val="5E0000"/>
                </a:solidFill>
                <a:latin typeface="Arial Narrow"/>
                <a:ea typeface="Times New Roman"/>
              </a:rPr>
              <a:t>с.Кондрыкина</a:t>
            </a:r>
            <a:r>
              <a:rPr lang="ru-RU" sz="1800" i="1" dirty="0">
                <a:solidFill>
                  <a:srgbClr val="5E0000"/>
                </a:solidFill>
                <a:latin typeface="Arial Narrow"/>
                <a:ea typeface="Times New Roman"/>
              </a:rPr>
              <a:t> и </a:t>
            </a:r>
            <a:r>
              <a:rPr lang="ru-RU" sz="1800" i="1" dirty="0" err="1">
                <a:solidFill>
                  <a:srgbClr val="5E0000"/>
                </a:solidFill>
                <a:latin typeface="Arial Narrow"/>
                <a:ea typeface="Times New Roman"/>
              </a:rPr>
              <a:t>п.Большевик</a:t>
            </a:r>
            <a:r>
              <a:rPr lang="ru-RU" sz="1800" i="1" dirty="0">
                <a:solidFill>
                  <a:srgbClr val="5E0000"/>
                </a:solidFill>
                <a:latin typeface="Arial Narrow"/>
                <a:ea typeface="Times New Roman"/>
              </a:rPr>
              <a:t>. По ряду проблемных вопросов социальной сферы населенных пунктов были приняты решения</a:t>
            </a:r>
            <a:r>
              <a:rPr lang="ru-RU" sz="1800" i="1" dirty="0" smtClean="0">
                <a:solidFill>
                  <a:srgbClr val="5E0000"/>
                </a:solidFill>
                <a:latin typeface="Arial Narrow"/>
                <a:ea typeface="Times New Roman"/>
              </a:rPr>
              <a:t>.</a:t>
            </a:r>
          </a:p>
          <a:p>
            <a:endParaRPr lang="ru-RU" sz="800" i="1" dirty="0">
              <a:solidFill>
                <a:srgbClr val="5E0000"/>
              </a:solidFill>
              <a:latin typeface="Arial Narrow"/>
              <a:ea typeface="Times New Roman"/>
            </a:endParaRPr>
          </a:p>
          <a:p>
            <a:r>
              <a:rPr lang="ru-RU" sz="1800" b="1" i="1" dirty="0">
                <a:solidFill>
                  <a:srgbClr val="5E0000"/>
                </a:solidFill>
                <a:latin typeface="Arial Narrow"/>
                <a:ea typeface="Times New Roman"/>
              </a:rPr>
              <a:t>25 мая </a:t>
            </a:r>
            <a:r>
              <a:rPr lang="ru-RU" sz="1800" i="1" dirty="0">
                <a:solidFill>
                  <a:srgbClr val="5E0000"/>
                </a:solidFill>
                <a:latin typeface="Arial Narrow"/>
                <a:ea typeface="Times New Roman"/>
              </a:rPr>
              <a:t>в </a:t>
            </a:r>
            <a:r>
              <a:rPr lang="ru-RU" sz="1800" i="1" dirty="0" err="1">
                <a:solidFill>
                  <a:srgbClr val="5E0000"/>
                </a:solidFill>
                <a:latin typeface="Arial Narrow"/>
                <a:ea typeface="Times New Roman"/>
              </a:rPr>
              <a:t>р.п.Дальнее</a:t>
            </a:r>
            <a:r>
              <a:rPr lang="ru-RU" sz="1800" i="1" dirty="0">
                <a:solidFill>
                  <a:srgbClr val="5E0000"/>
                </a:solidFill>
                <a:latin typeface="Arial Narrow"/>
                <a:ea typeface="Times New Roman"/>
              </a:rPr>
              <a:t> Константиново состоялось мероприятие, посвященное 35-ти летнему юбилею </a:t>
            </a:r>
            <a:r>
              <a:rPr lang="ru-RU" sz="1800" i="1" dirty="0" err="1">
                <a:solidFill>
                  <a:srgbClr val="5E0000"/>
                </a:solidFill>
                <a:latin typeface="Arial Narrow"/>
                <a:ea typeface="Times New Roman"/>
              </a:rPr>
              <a:t>Дальнеконстантиновской</a:t>
            </a:r>
            <a:r>
              <a:rPr lang="ru-RU" sz="1800" i="1" dirty="0">
                <a:solidFill>
                  <a:srgbClr val="5E0000"/>
                </a:solidFill>
                <a:latin typeface="Arial Narrow"/>
                <a:ea typeface="Times New Roman"/>
              </a:rPr>
              <a:t> районной организации ветеранов (пенсионеров) войны, труда, Вооруженных Сил и правоохранительных органов</a:t>
            </a:r>
            <a:r>
              <a:rPr lang="ru-RU" sz="1800" i="1" dirty="0" smtClean="0">
                <a:solidFill>
                  <a:srgbClr val="5E0000"/>
                </a:solidFill>
                <a:latin typeface="Arial Narrow"/>
                <a:ea typeface="Times New Roman"/>
              </a:rPr>
              <a:t>.</a:t>
            </a:r>
          </a:p>
          <a:p>
            <a:endParaRPr lang="ru-RU" sz="800" i="1" dirty="0">
              <a:solidFill>
                <a:srgbClr val="5E0000"/>
              </a:solidFill>
              <a:latin typeface="Arial Narrow"/>
              <a:ea typeface="Times New Roman"/>
            </a:endParaRPr>
          </a:p>
          <a:p>
            <a:r>
              <a:rPr lang="ru-RU" sz="1800" b="1" i="1" dirty="0">
                <a:solidFill>
                  <a:srgbClr val="5E0000"/>
                </a:solidFill>
                <a:latin typeface="Arial Narrow"/>
                <a:ea typeface="Times New Roman"/>
              </a:rPr>
              <a:t>25 июня </a:t>
            </a:r>
            <a:r>
              <a:rPr lang="ru-RU" sz="1800" i="1" dirty="0">
                <a:solidFill>
                  <a:srgbClr val="5E0000"/>
                </a:solidFill>
                <a:latin typeface="Arial Narrow"/>
                <a:ea typeface="Times New Roman"/>
              </a:rPr>
              <a:t>в Бутурлино состоялся юбилейный X Всероссийский конкурс исполнителей народной песни «Вишнёвая метель» памяти великой русской певицы Людмилы Георгиевны Зыкиной. Депутат поприветствовал гостей и участников мероприятия. Участниками конкурсной программы стали 350 человек из 12 регионов России</a:t>
            </a:r>
            <a:r>
              <a:rPr lang="ru-RU" sz="1800" i="1" dirty="0" smtClean="0">
                <a:solidFill>
                  <a:srgbClr val="5E0000"/>
                </a:solidFill>
                <a:latin typeface="Arial Narrow"/>
                <a:ea typeface="Times New Roman"/>
              </a:rPr>
              <a:t>.</a:t>
            </a:r>
          </a:p>
          <a:p>
            <a:endParaRPr lang="ru-RU" sz="800" i="1" dirty="0">
              <a:solidFill>
                <a:srgbClr val="5E0000"/>
              </a:solidFill>
              <a:latin typeface="Arial Narrow"/>
              <a:ea typeface="Times New Roman"/>
            </a:endParaRPr>
          </a:p>
          <a:p>
            <a:r>
              <a:rPr lang="ru-RU" sz="1800" b="1" i="1" dirty="0">
                <a:solidFill>
                  <a:srgbClr val="5E0000"/>
                </a:solidFill>
                <a:latin typeface="Arial Narrow"/>
                <a:ea typeface="Times New Roman"/>
              </a:rPr>
              <a:t>28 июня </a:t>
            </a:r>
            <a:r>
              <a:rPr lang="ru-RU" sz="1800" i="1" dirty="0">
                <a:solidFill>
                  <a:srgbClr val="5E0000"/>
                </a:solidFill>
                <a:latin typeface="Arial Narrow"/>
                <a:ea typeface="Times New Roman"/>
              </a:rPr>
              <a:t>в Липовой роще села Татарское </a:t>
            </a:r>
            <a:r>
              <a:rPr lang="ru-RU" sz="1800" i="1" dirty="0" err="1">
                <a:solidFill>
                  <a:srgbClr val="5E0000"/>
                </a:solidFill>
                <a:latin typeface="Arial Narrow"/>
                <a:ea typeface="Times New Roman"/>
              </a:rPr>
              <a:t>Дальнеконстантиновского</a:t>
            </a:r>
            <a:r>
              <a:rPr lang="ru-RU" sz="1800" i="1" dirty="0">
                <a:solidFill>
                  <a:srgbClr val="5E0000"/>
                </a:solidFill>
                <a:latin typeface="Arial Narrow"/>
                <a:ea typeface="Times New Roman"/>
              </a:rPr>
              <a:t> района состоялась встреча депутата Законодательного Собрания Александра </a:t>
            </a:r>
            <a:r>
              <a:rPr lang="ru-RU" sz="1800" i="1" dirty="0" err="1">
                <a:solidFill>
                  <a:srgbClr val="5E0000"/>
                </a:solidFill>
                <a:latin typeface="Arial Narrow"/>
                <a:ea typeface="Times New Roman"/>
              </a:rPr>
              <a:t>Ефремцева</a:t>
            </a:r>
            <a:r>
              <a:rPr lang="ru-RU" sz="1800" i="1" dirty="0">
                <a:solidFill>
                  <a:srgbClr val="5E0000"/>
                </a:solidFill>
                <a:latin typeface="Arial Narrow"/>
                <a:ea typeface="Times New Roman"/>
              </a:rPr>
              <a:t>, главы МСУ Владимира </a:t>
            </a:r>
            <a:r>
              <a:rPr lang="ru-RU" sz="1800" i="1" dirty="0" err="1">
                <a:solidFill>
                  <a:srgbClr val="5E0000"/>
                </a:solidFill>
                <a:latin typeface="Arial Narrow"/>
                <a:ea typeface="Times New Roman"/>
              </a:rPr>
              <a:t>Варнакова</a:t>
            </a:r>
            <a:r>
              <a:rPr lang="ru-RU" sz="1800" i="1" dirty="0">
                <a:solidFill>
                  <a:srgbClr val="5E0000"/>
                </a:solidFill>
                <a:latin typeface="Arial Narrow"/>
                <a:ea typeface="Times New Roman"/>
              </a:rPr>
              <a:t> и заместителем главы МСУ Андреем </a:t>
            </a:r>
            <a:r>
              <a:rPr lang="ru-RU" sz="1800" i="1" dirty="0" err="1">
                <a:solidFill>
                  <a:srgbClr val="5E0000"/>
                </a:solidFill>
                <a:latin typeface="Arial Narrow"/>
                <a:ea typeface="Times New Roman"/>
              </a:rPr>
              <a:t>Тирюковым</a:t>
            </a:r>
            <a:r>
              <a:rPr lang="ru-RU" sz="1800" i="1" dirty="0">
                <a:solidFill>
                  <a:srgbClr val="5E0000"/>
                </a:solidFill>
                <a:latin typeface="Arial Narrow"/>
                <a:ea typeface="Times New Roman"/>
              </a:rPr>
              <a:t> с членами Молодежной палаты VI созыва и активистами молодежных организаций района.</a:t>
            </a:r>
            <a:br>
              <a:rPr lang="ru-RU" sz="1800" i="1" dirty="0">
                <a:solidFill>
                  <a:srgbClr val="5E0000"/>
                </a:solidFill>
                <a:latin typeface="Arial Narrow"/>
                <a:ea typeface="Times New Roman"/>
              </a:rPr>
            </a:br>
            <a:r>
              <a:rPr lang="ru-RU" sz="1800" i="1" dirty="0">
                <a:solidFill>
                  <a:srgbClr val="5E0000"/>
                </a:solidFill>
                <a:latin typeface="Arial Narrow"/>
                <a:ea typeface="Times New Roman"/>
              </a:rPr>
              <a:t>Встреча прошла в рамках Дня молодежи России.</a:t>
            </a:r>
            <a:r>
              <a:rPr lang="ru-RU" dirty="0"/>
              <a:t/>
            </a:r>
            <a:br>
              <a:rPr lang="ru-RU" dirty="0"/>
            </a:br>
            <a:endParaRPr lang="ru-RU" sz="1800" i="1" dirty="0">
              <a:solidFill>
                <a:srgbClr val="5E0000"/>
              </a:solidFill>
              <a:latin typeface="Arial Narrow"/>
              <a:ea typeface="Times New Roman"/>
            </a:endParaRPr>
          </a:p>
        </p:txBody>
      </p:sp>
      <p:sp>
        <p:nvSpPr>
          <p:cNvPr id="4" name="Прямоугольник 3"/>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5" name="Прямоугольник 4"/>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p:txBody>
      </p:sp>
      <p:pic>
        <p:nvPicPr>
          <p:cNvPr id="6" name="Рисунок 5"/>
          <p:cNvPicPr>
            <a:picLocks noChangeAspect="1"/>
          </p:cNvPicPr>
          <p:nvPr/>
        </p:nvPicPr>
        <p:blipFill>
          <a:blip r:embed="rId3"/>
          <a:stretch/>
        </p:blipFill>
        <p:spPr bwMode="auto">
          <a:xfrm>
            <a:off x="621501" y="108066"/>
            <a:ext cx="1481619" cy="1060580"/>
          </a:xfrm>
          <a:prstGeom prst="rect">
            <a:avLst/>
          </a:prstGeom>
        </p:spPr>
      </p:pic>
      <p:sp>
        <p:nvSpPr>
          <p:cNvPr id="8" name="Rectangle 1"/>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000000"/>
                </a:solidFill>
                <a:effectLst/>
                <a:latin typeface="-apple-system"/>
              </a:rPr>
              <a:t/>
            </a:r>
            <a:br>
              <a:rPr kumimoji="0" lang="ru-RU" altLang="ru-RU" sz="900" b="0" i="0" u="none" strike="noStrike" cap="none" normalizeH="0" baseline="0" dirty="0">
                <a:ln>
                  <a:noFill/>
                </a:ln>
                <a:solidFill>
                  <a:srgbClr val="000000"/>
                </a:solidFill>
                <a:effectLst/>
                <a:latin typeface="-apple-system"/>
              </a:rPr>
            </a:br>
            <a:r>
              <a:rPr kumimoji="0" lang="ru-RU" altLang="ru-RU" sz="900" b="0" i="0" u="none" strike="noStrike" cap="none" normalizeH="0" baseline="0" dirty="0">
                <a:ln>
                  <a:noFill/>
                </a:ln>
                <a:solidFill>
                  <a:srgbClr val="000000"/>
                </a:solidFill>
                <a:effectLst/>
                <a:latin typeface="-apple-system"/>
              </a:rPr>
              <a:t>  </a:t>
            </a:r>
            <a:endParaRPr kumimoji="0" lang="ru-RU" altLang="ru-RU" sz="1900" b="0" i="0" u="none" strike="noStrike" cap="none" normalizeH="0" baseline="0" dirty="0">
              <a:ln>
                <a:noFill/>
              </a:ln>
              <a:solidFill>
                <a:srgbClr val="000000"/>
              </a:solidFill>
              <a:effectLst/>
              <a:latin typeface="-apple-system"/>
            </a:endParaRPr>
          </a:p>
        </p:txBody>
      </p:sp>
      <p:sp>
        <p:nvSpPr>
          <p:cNvPr id="9" name="AutoShape 2" descr="📌"/>
          <p:cNvSpPr>
            <a:spLocks noChangeAspect="1" noChangeArrowheads="1"/>
          </p:cNvSpPr>
          <p:nvPr/>
        </p:nvSpPr>
        <p:spPr bwMode="auto">
          <a:xfrm>
            <a:off x="63500" y="-82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3" descr="📌"/>
          <p:cNvSpPr>
            <a:spLocks noChangeAspect="1" noChangeArrowheads="1"/>
          </p:cNvSpPr>
          <p:nvPr/>
        </p:nvSpPr>
        <p:spPr bwMode="auto">
          <a:xfrm>
            <a:off x="31750"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4" descr="📌"/>
          <p:cNvSpPr>
            <a:spLocks noChangeAspect="1" noChangeArrowheads="1"/>
          </p:cNvSpPr>
          <p:nvPr/>
        </p:nvSpPr>
        <p:spPr bwMode="auto">
          <a:xfrm>
            <a:off x="31750" y="495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5" name="Рисунок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4690" y="714601"/>
            <a:ext cx="2449763" cy="1837322"/>
          </a:xfrm>
          <a:prstGeom prst="rect">
            <a:avLst/>
          </a:prstGeom>
          <a:ln>
            <a:noFill/>
          </a:ln>
          <a:effectLst>
            <a:softEdge rad="112500"/>
          </a:effectLst>
        </p:spPr>
      </p:pic>
      <p:pic>
        <p:nvPicPr>
          <p:cNvPr id="16" name="Рисунок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74690" y="2522310"/>
            <a:ext cx="2156238" cy="1437492"/>
          </a:xfrm>
          <a:prstGeom prst="rect">
            <a:avLst/>
          </a:prstGeom>
          <a:ln>
            <a:noFill/>
          </a:ln>
          <a:effectLst>
            <a:softEdge rad="112500"/>
          </a:effectLst>
        </p:spPr>
      </p:pic>
      <p:pic>
        <p:nvPicPr>
          <p:cNvPr id="17" name="Рисунок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85866" y="3867251"/>
            <a:ext cx="1751989" cy="1352177"/>
          </a:xfrm>
          <a:prstGeom prst="rect">
            <a:avLst/>
          </a:prstGeom>
          <a:ln>
            <a:noFill/>
          </a:ln>
          <a:effectLst>
            <a:softEdge rad="112500"/>
          </a:effectLst>
        </p:spPr>
      </p:pic>
      <p:pic>
        <p:nvPicPr>
          <p:cNvPr id="19" name="Рисунок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86827" y="5189607"/>
            <a:ext cx="2698985" cy="1668392"/>
          </a:xfrm>
          <a:prstGeom prst="rect">
            <a:avLst/>
          </a:prstGeom>
          <a:ln>
            <a:noFill/>
          </a:ln>
          <a:effectLst>
            <a:softEdge rad="112500"/>
          </a:effectLst>
        </p:spPr>
      </p:pic>
    </p:spTree>
    <p:extLst>
      <p:ext uri="{BB962C8B-B14F-4D97-AF65-F5344CB8AC3E}">
        <p14:creationId xmlns:p14="http://schemas.microsoft.com/office/powerpoint/2010/main" val="353207804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70931" y="1280160"/>
            <a:ext cx="9225469" cy="5577839"/>
          </a:xfrm>
        </p:spPr>
        <p:txBody>
          <a:bodyPr>
            <a:normAutofit lnSpcReduction="10000"/>
          </a:bodyPr>
          <a:lstStyle/>
          <a:p>
            <a:r>
              <a:rPr lang="ru-RU" sz="1800" b="1" i="1" dirty="0">
                <a:solidFill>
                  <a:srgbClr val="5E0000"/>
                </a:solidFill>
                <a:latin typeface="Arial Narrow"/>
                <a:ea typeface="Times New Roman"/>
              </a:rPr>
              <a:t>12 июля </a:t>
            </a:r>
            <a:r>
              <a:rPr lang="ru-RU" sz="1800" i="1" dirty="0">
                <a:solidFill>
                  <a:srgbClr val="5E0000"/>
                </a:solidFill>
                <a:latin typeface="Arial Narrow"/>
                <a:ea typeface="Times New Roman"/>
              </a:rPr>
              <a:t>в селе </a:t>
            </a:r>
            <a:r>
              <a:rPr lang="ru-RU" sz="1800" i="1" dirty="0" err="1">
                <a:solidFill>
                  <a:srgbClr val="5E0000"/>
                </a:solidFill>
                <a:latin typeface="Arial Narrow"/>
                <a:ea typeface="Times New Roman"/>
              </a:rPr>
              <a:t>Тепелево</a:t>
            </a:r>
            <a:r>
              <a:rPr lang="ru-RU" sz="1800" i="1" dirty="0">
                <a:solidFill>
                  <a:srgbClr val="5E0000"/>
                </a:solidFill>
                <a:latin typeface="Arial Narrow"/>
                <a:ea typeface="Times New Roman"/>
              </a:rPr>
              <a:t> </a:t>
            </a:r>
            <a:r>
              <a:rPr lang="ru-RU" sz="1800" i="1" dirty="0" err="1">
                <a:solidFill>
                  <a:srgbClr val="5E0000"/>
                </a:solidFill>
                <a:latin typeface="Arial Narrow"/>
                <a:ea typeface="Times New Roman"/>
              </a:rPr>
              <a:t>Дальнеконстантиновского</a:t>
            </a:r>
            <a:r>
              <a:rPr lang="ru-RU" sz="1800" i="1" dirty="0">
                <a:solidFill>
                  <a:srgbClr val="5E0000"/>
                </a:solidFill>
                <a:latin typeface="Arial Narrow"/>
                <a:ea typeface="Times New Roman"/>
              </a:rPr>
              <a:t> района состоялось торжественное открытие сельского дома культуры, построенного по государственной программе "Комплексное развитие сельских территорий" при поддержке Правительства Нижегородской области. Депутат принял участие в церемонии открытия и </a:t>
            </a:r>
            <a:r>
              <a:rPr lang="ru-RU" sz="1800" i="1" dirty="0" smtClean="0">
                <a:solidFill>
                  <a:srgbClr val="5E0000"/>
                </a:solidFill>
                <a:latin typeface="Arial Narrow"/>
                <a:ea typeface="Times New Roman"/>
              </a:rPr>
              <a:t>награждения.</a:t>
            </a:r>
          </a:p>
          <a:p>
            <a:endParaRPr lang="ru-RU" sz="1000" i="1" dirty="0">
              <a:solidFill>
                <a:srgbClr val="5E0000"/>
              </a:solidFill>
              <a:latin typeface="Arial Narrow"/>
              <a:ea typeface="Times New Roman"/>
            </a:endParaRPr>
          </a:p>
          <a:p>
            <a:r>
              <a:rPr lang="ru-RU" sz="1800" b="1" i="1" dirty="0">
                <a:solidFill>
                  <a:srgbClr val="5E0000"/>
                </a:solidFill>
                <a:latin typeface="Arial Narrow"/>
                <a:ea typeface="Times New Roman"/>
              </a:rPr>
              <a:t>20 июля </a:t>
            </a:r>
            <a:r>
              <a:rPr lang="ru-RU" sz="1800" i="1" dirty="0">
                <a:solidFill>
                  <a:srgbClr val="5E0000"/>
                </a:solidFill>
                <a:latin typeface="Arial Narrow"/>
                <a:ea typeface="Times New Roman"/>
              </a:rPr>
              <a:t>депутат с рабочим визитом посетил </a:t>
            </a:r>
            <a:r>
              <a:rPr lang="ru-RU" sz="1800" i="1" dirty="0" err="1">
                <a:solidFill>
                  <a:srgbClr val="5E0000"/>
                </a:solidFill>
                <a:latin typeface="Arial Narrow"/>
                <a:ea typeface="Times New Roman"/>
              </a:rPr>
              <a:t>Княгининский</a:t>
            </a:r>
            <a:r>
              <a:rPr lang="ru-RU" sz="1800" i="1" dirty="0">
                <a:solidFill>
                  <a:srgbClr val="5E0000"/>
                </a:solidFill>
                <a:latin typeface="Arial Narrow"/>
                <a:ea typeface="Times New Roman"/>
              </a:rPr>
              <a:t> район, где осмотрел ход капитального ремонта первого этажа и строящегося фасада школы №1 и здание школы №2, ремонт которой осуществляется в рамках партийного проекта "Новая </a:t>
            </a:r>
            <a:r>
              <a:rPr lang="ru-RU" sz="1800" i="1" dirty="0" smtClean="0">
                <a:solidFill>
                  <a:srgbClr val="5E0000"/>
                </a:solidFill>
                <a:latin typeface="Arial Narrow"/>
                <a:ea typeface="Times New Roman"/>
              </a:rPr>
              <a:t>школа», </a:t>
            </a:r>
            <a:r>
              <a:rPr lang="ru-RU" sz="1800" i="1" dirty="0">
                <a:solidFill>
                  <a:srgbClr val="5E0000"/>
                </a:solidFill>
                <a:latin typeface="Arial Narrow"/>
                <a:ea typeface="Times New Roman"/>
              </a:rPr>
              <a:t>детскую площадку по </a:t>
            </a:r>
            <a:r>
              <a:rPr lang="ru-RU" sz="1800" i="1" dirty="0" err="1">
                <a:solidFill>
                  <a:srgbClr val="5E0000"/>
                </a:solidFill>
                <a:latin typeface="Arial Narrow"/>
                <a:ea typeface="Times New Roman"/>
              </a:rPr>
              <a:t>ул.Люкина</a:t>
            </a:r>
            <a:r>
              <a:rPr lang="ru-RU" sz="1800" i="1" dirty="0">
                <a:solidFill>
                  <a:srgbClr val="5E0000"/>
                </a:solidFill>
                <a:latin typeface="Arial Narrow"/>
                <a:ea typeface="Times New Roman"/>
              </a:rPr>
              <a:t> и полигон складирования донных </a:t>
            </a:r>
            <a:r>
              <a:rPr lang="ru-RU" sz="1800" i="1" dirty="0" smtClean="0">
                <a:solidFill>
                  <a:srgbClr val="5E0000"/>
                </a:solidFill>
                <a:latin typeface="Arial Narrow"/>
                <a:ea typeface="Times New Roman"/>
              </a:rPr>
              <a:t>отложений.</a:t>
            </a:r>
          </a:p>
          <a:p>
            <a:endParaRPr lang="ru-RU" sz="1000" i="1" dirty="0">
              <a:solidFill>
                <a:srgbClr val="5E0000"/>
              </a:solidFill>
              <a:latin typeface="Arial Narrow"/>
              <a:ea typeface="Times New Roman"/>
            </a:endParaRPr>
          </a:p>
          <a:p>
            <a:r>
              <a:rPr lang="ru-RU" sz="1800" b="1" i="1" dirty="0">
                <a:solidFill>
                  <a:srgbClr val="5E0000"/>
                </a:solidFill>
                <a:latin typeface="Arial Narrow"/>
                <a:ea typeface="Times New Roman"/>
              </a:rPr>
              <a:t>21 июля </a:t>
            </a:r>
            <a:r>
              <a:rPr lang="ru-RU" sz="1800" i="1" dirty="0">
                <a:solidFill>
                  <a:srgbClr val="5E0000"/>
                </a:solidFill>
                <a:latin typeface="Arial Narrow"/>
                <a:ea typeface="Times New Roman"/>
              </a:rPr>
              <a:t>Александр </a:t>
            </a:r>
            <a:r>
              <a:rPr lang="ru-RU" sz="1800" i="1" dirty="0" err="1">
                <a:solidFill>
                  <a:srgbClr val="5E0000"/>
                </a:solidFill>
                <a:latin typeface="Arial Narrow"/>
                <a:ea typeface="Times New Roman"/>
              </a:rPr>
              <a:t>Ефремцев</a:t>
            </a:r>
            <a:r>
              <a:rPr lang="ru-RU" sz="1800" i="1" dirty="0">
                <a:solidFill>
                  <a:srgbClr val="5E0000"/>
                </a:solidFill>
                <a:latin typeface="Arial Narrow"/>
                <a:ea typeface="Times New Roman"/>
              </a:rPr>
              <a:t> с рабочим визитом побывал в </a:t>
            </a:r>
            <a:r>
              <a:rPr lang="ru-RU" sz="1800" i="1" dirty="0" err="1">
                <a:solidFill>
                  <a:srgbClr val="5E0000"/>
                </a:solidFill>
                <a:latin typeface="Arial Narrow"/>
                <a:ea typeface="Times New Roman"/>
              </a:rPr>
              <a:t>Дальнеконстантиновском</a:t>
            </a:r>
            <a:r>
              <a:rPr lang="ru-RU" sz="1800" i="1" dirty="0">
                <a:solidFill>
                  <a:srgbClr val="5E0000"/>
                </a:solidFill>
                <a:latin typeface="Arial Narrow"/>
                <a:ea typeface="Times New Roman"/>
              </a:rPr>
              <a:t> районе. Он посетил программные объекты в Богоявлении и </a:t>
            </a:r>
            <a:r>
              <a:rPr lang="ru-RU" sz="1800" i="1" dirty="0" err="1">
                <a:solidFill>
                  <a:srgbClr val="5E0000"/>
                </a:solidFill>
                <a:latin typeface="Arial Narrow"/>
                <a:ea typeface="Times New Roman"/>
              </a:rPr>
              <a:t>Суроватихе</a:t>
            </a:r>
            <a:r>
              <a:rPr lang="ru-RU" sz="1800" i="1" dirty="0" smtClean="0">
                <a:solidFill>
                  <a:srgbClr val="5E0000"/>
                </a:solidFill>
                <a:latin typeface="Arial Narrow"/>
                <a:ea typeface="Times New Roman"/>
              </a:rPr>
              <a:t>.</a:t>
            </a:r>
          </a:p>
          <a:p>
            <a:endParaRPr lang="ru-RU" sz="1000" i="1" dirty="0">
              <a:solidFill>
                <a:srgbClr val="5E0000"/>
              </a:solidFill>
              <a:latin typeface="Arial Narrow"/>
              <a:ea typeface="Times New Roman"/>
            </a:endParaRPr>
          </a:p>
          <a:p>
            <a:r>
              <a:rPr lang="ru-RU" sz="1800" b="1" i="1" dirty="0">
                <a:solidFill>
                  <a:srgbClr val="5E0000"/>
                </a:solidFill>
                <a:latin typeface="Arial Narrow"/>
                <a:ea typeface="Times New Roman"/>
              </a:rPr>
              <a:t>1 августа </a:t>
            </a:r>
            <a:r>
              <a:rPr lang="ru-RU" sz="1800" i="1" dirty="0">
                <a:solidFill>
                  <a:srgbClr val="5E0000"/>
                </a:solidFill>
                <a:latin typeface="Arial Narrow"/>
                <a:ea typeface="Times New Roman"/>
              </a:rPr>
              <a:t>Александр </a:t>
            </a:r>
            <a:r>
              <a:rPr lang="ru-RU" sz="1800" i="1" dirty="0" err="1">
                <a:solidFill>
                  <a:srgbClr val="5E0000"/>
                </a:solidFill>
                <a:latin typeface="Arial Narrow"/>
                <a:ea typeface="Times New Roman"/>
              </a:rPr>
              <a:t>Ефремцев</a:t>
            </a:r>
            <a:r>
              <a:rPr lang="ru-RU" sz="1800" i="1" dirty="0">
                <a:solidFill>
                  <a:srgbClr val="5E0000"/>
                </a:solidFill>
                <a:latin typeface="Arial Narrow"/>
                <a:ea typeface="Times New Roman"/>
              </a:rPr>
              <a:t> посетил с рабочим визитом </a:t>
            </a:r>
            <a:r>
              <a:rPr lang="ru-RU" sz="1800" i="1" dirty="0" err="1">
                <a:solidFill>
                  <a:srgbClr val="5E0000"/>
                </a:solidFill>
                <a:latin typeface="Arial Narrow"/>
                <a:ea typeface="Times New Roman"/>
              </a:rPr>
              <a:t>Гагинский</a:t>
            </a:r>
            <a:r>
              <a:rPr lang="ru-RU" sz="1800" i="1" dirty="0">
                <a:solidFill>
                  <a:srgbClr val="5E0000"/>
                </a:solidFill>
                <a:latin typeface="Arial Narrow"/>
                <a:ea typeface="Times New Roman"/>
              </a:rPr>
              <a:t> и </a:t>
            </a:r>
            <a:r>
              <a:rPr lang="ru-RU" sz="1800" i="1" dirty="0" err="1">
                <a:solidFill>
                  <a:srgbClr val="5E0000"/>
                </a:solidFill>
                <a:latin typeface="Arial Narrow"/>
                <a:ea typeface="Times New Roman"/>
              </a:rPr>
              <a:t>Бутурлинский</a:t>
            </a:r>
            <a:r>
              <a:rPr lang="ru-RU" sz="1800" i="1" dirty="0">
                <a:solidFill>
                  <a:srgbClr val="5E0000"/>
                </a:solidFill>
                <a:latin typeface="Arial Narrow"/>
                <a:ea typeface="Times New Roman"/>
              </a:rPr>
              <a:t> районы. Депутат побывал на улицах Чкалова и Луговая села Гагино, где были отремонтированы дороги по программе "Вам решать!". В Бутурлино депутат совместно с главой МСУ округа Николаем </a:t>
            </a:r>
            <a:r>
              <a:rPr lang="ru-RU" sz="1800" i="1" dirty="0" err="1">
                <a:solidFill>
                  <a:srgbClr val="5E0000"/>
                </a:solidFill>
                <a:latin typeface="Arial Narrow"/>
                <a:ea typeface="Times New Roman"/>
              </a:rPr>
              <a:t>Чичковым</a:t>
            </a:r>
            <a:r>
              <a:rPr lang="ru-RU" sz="1800" i="1" dirty="0">
                <a:solidFill>
                  <a:srgbClr val="5E0000"/>
                </a:solidFill>
                <a:latin typeface="Arial Narrow"/>
                <a:ea typeface="Times New Roman"/>
              </a:rPr>
              <a:t> проверили ход работ по реконструкции здания автостанции.</a:t>
            </a:r>
          </a:p>
          <a:p>
            <a:endParaRPr lang="ru-RU" sz="1800" i="1" dirty="0" smtClean="0">
              <a:solidFill>
                <a:srgbClr val="5E0000"/>
              </a:solidFill>
              <a:latin typeface="Arial Narrow"/>
              <a:ea typeface="Times New Roman"/>
            </a:endParaRPr>
          </a:p>
          <a:p>
            <a:pPr marL="0" indent="0">
              <a:buNone/>
            </a:pPr>
            <a:r>
              <a:rPr lang="ru-RU" sz="1800" i="1" dirty="0">
                <a:solidFill>
                  <a:srgbClr val="5E0000"/>
                </a:solidFill>
                <a:latin typeface="Arial Narrow"/>
                <a:ea typeface="Times New Roman"/>
              </a:rPr>
              <a:t/>
            </a:r>
            <a:br>
              <a:rPr lang="ru-RU" sz="1800" i="1" dirty="0">
                <a:solidFill>
                  <a:srgbClr val="5E0000"/>
                </a:solidFill>
                <a:latin typeface="Arial Narrow"/>
                <a:ea typeface="Times New Roman"/>
              </a:rPr>
            </a:br>
            <a:r>
              <a:rPr lang="ru-RU" dirty="0"/>
              <a:t/>
            </a:r>
            <a:br>
              <a:rPr lang="ru-RU" dirty="0"/>
            </a:br>
            <a:endParaRPr lang="ru-RU" sz="1800" i="1" dirty="0">
              <a:solidFill>
                <a:srgbClr val="5E0000"/>
              </a:solidFill>
              <a:latin typeface="Arial Narrow"/>
              <a:ea typeface="Times New Roman"/>
            </a:endParaRPr>
          </a:p>
        </p:txBody>
      </p:sp>
      <p:sp>
        <p:nvSpPr>
          <p:cNvPr id="4" name="Прямоугольник 3"/>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5" name="Прямоугольник 4"/>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p:txBody>
      </p:sp>
      <p:pic>
        <p:nvPicPr>
          <p:cNvPr id="6" name="Рисунок 5"/>
          <p:cNvPicPr>
            <a:picLocks noChangeAspect="1"/>
          </p:cNvPicPr>
          <p:nvPr/>
        </p:nvPicPr>
        <p:blipFill>
          <a:blip r:embed="rId3"/>
          <a:stretch/>
        </p:blipFill>
        <p:spPr bwMode="auto">
          <a:xfrm>
            <a:off x="621501" y="108066"/>
            <a:ext cx="1481619" cy="1060580"/>
          </a:xfrm>
          <a:prstGeom prst="rect">
            <a:avLst/>
          </a:prstGeom>
        </p:spPr>
      </p:pic>
      <p:sp>
        <p:nvSpPr>
          <p:cNvPr id="8" name="Rectangle 1"/>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000000"/>
                </a:solidFill>
                <a:effectLst/>
                <a:latin typeface="-apple-system"/>
              </a:rPr>
              <a:t/>
            </a:r>
            <a:br>
              <a:rPr kumimoji="0" lang="ru-RU" altLang="ru-RU" sz="900" b="0" i="0" u="none" strike="noStrike" cap="none" normalizeH="0" baseline="0" dirty="0">
                <a:ln>
                  <a:noFill/>
                </a:ln>
                <a:solidFill>
                  <a:srgbClr val="000000"/>
                </a:solidFill>
                <a:effectLst/>
                <a:latin typeface="-apple-system"/>
              </a:rPr>
            </a:br>
            <a:r>
              <a:rPr kumimoji="0" lang="ru-RU" altLang="ru-RU" sz="900" b="0" i="0" u="none" strike="noStrike" cap="none" normalizeH="0" baseline="0" dirty="0">
                <a:ln>
                  <a:noFill/>
                </a:ln>
                <a:solidFill>
                  <a:srgbClr val="000000"/>
                </a:solidFill>
                <a:effectLst/>
                <a:latin typeface="-apple-system"/>
              </a:rPr>
              <a:t>  </a:t>
            </a:r>
            <a:endParaRPr kumimoji="0" lang="ru-RU" altLang="ru-RU" sz="1900" b="0" i="0" u="none" strike="noStrike" cap="none" normalizeH="0" baseline="0" dirty="0">
              <a:ln>
                <a:noFill/>
              </a:ln>
              <a:solidFill>
                <a:srgbClr val="000000"/>
              </a:solidFill>
              <a:effectLst/>
              <a:latin typeface="-apple-system"/>
            </a:endParaRPr>
          </a:p>
        </p:txBody>
      </p:sp>
      <p:sp>
        <p:nvSpPr>
          <p:cNvPr id="9" name="AutoShape 2" descr="📌"/>
          <p:cNvSpPr>
            <a:spLocks noChangeAspect="1" noChangeArrowheads="1"/>
          </p:cNvSpPr>
          <p:nvPr/>
        </p:nvSpPr>
        <p:spPr bwMode="auto">
          <a:xfrm>
            <a:off x="63500" y="-82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3" descr="📌"/>
          <p:cNvSpPr>
            <a:spLocks noChangeAspect="1" noChangeArrowheads="1"/>
          </p:cNvSpPr>
          <p:nvPr/>
        </p:nvSpPr>
        <p:spPr bwMode="auto">
          <a:xfrm>
            <a:off x="31750"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4" descr="📌"/>
          <p:cNvSpPr>
            <a:spLocks noChangeAspect="1" noChangeArrowheads="1"/>
          </p:cNvSpPr>
          <p:nvPr/>
        </p:nvSpPr>
        <p:spPr bwMode="auto">
          <a:xfrm>
            <a:off x="31750" y="495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3141" y="72663"/>
            <a:ext cx="2160240" cy="1620180"/>
          </a:xfrm>
          <a:prstGeom prst="rect">
            <a:avLst/>
          </a:prstGeom>
          <a:ln>
            <a:noFill/>
          </a:ln>
          <a:effectLst>
            <a:softEdge rad="112500"/>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33669" y="1696360"/>
            <a:ext cx="1979712" cy="1484784"/>
          </a:xfrm>
          <a:prstGeom prst="rect">
            <a:avLst/>
          </a:prstGeom>
          <a:ln>
            <a:noFill/>
          </a:ln>
          <a:effectLst>
            <a:softEdge rad="112500"/>
          </a:effectLst>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70690" y="3203694"/>
            <a:ext cx="2305671" cy="1441384"/>
          </a:xfrm>
          <a:prstGeom prst="rect">
            <a:avLst/>
          </a:prstGeom>
          <a:ln>
            <a:noFill/>
          </a:ln>
          <a:effectLst>
            <a:softEdge rad="112500"/>
          </a:effectLst>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70982" y="4690178"/>
            <a:ext cx="2579779" cy="1934834"/>
          </a:xfrm>
          <a:prstGeom prst="rect">
            <a:avLst/>
          </a:prstGeom>
          <a:ln>
            <a:noFill/>
          </a:ln>
          <a:effectLst>
            <a:softEdge rad="112500"/>
          </a:effectLst>
        </p:spPr>
      </p:pic>
    </p:spTree>
    <p:extLst>
      <p:ext uri="{BB962C8B-B14F-4D97-AF65-F5344CB8AC3E}">
        <p14:creationId xmlns:p14="http://schemas.microsoft.com/office/powerpoint/2010/main" val="531448867"/>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655746" y="1168645"/>
            <a:ext cx="9199107" cy="5521935"/>
          </a:xfrm>
        </p:spPr>
        <p:txBody>
          <a:bodyPr>
            <a:normAutofit fontScale="92500" lnSpcReduction="10000"/>
          </a:bodyPr>
          <a:lstStyle/>
          <a:p>
            <a:r>
              <a:rPr lang="ru-RU" sz="1700" b="1" i="1" dirty="0">
                <a:solidFill>
                  <a:srgbClr val="5E0000"/>
                </a:solidFill>
                <a:latin typeface="Arial Narrow"/>
                <a:ea typeface="Times New Roman"/>
              </a:rPr>
              <a:t>8 августа </a:t>
            </a:r>
            <a:r>
              <a:rPr lang="ru-RU" sz="1700" i="1" dirty="0">
                <a:solidFill>
                  <a:srgbClr val="5E0000"/>
                </a:solidFill>
                <a:latin typeface="Arial Narrow"/>
                <a:ea typeface="Times New Roman"/>
              </a:rPr>
              <a:t>с рабочим визитом депутат посетил в </a:t>
            </a:r>
            <a:r>
              <a:rPr lang="ru-RU" sz="1700" i="1" dirty="0" err="1">
                <a:solidFill>
                  <a:srgbClr val="5E0000"/>
                </a:solidFill>
                <a:latin typeface="Arial Narrow"/>
                <a:ea typeface="Times New Roman"/>
              </a:rPr>
              <a:t>Большемурашкинском</a:t>
            </a:r>
            <a:r>
              <a:rPr lang="ru-RU" sz="1700" i="1" dirty="0">
                <a:solidFill>
                  <a:srgbClr val="5E0000"/>
                </a:solidFill>
                <a:latin typeface="Arial Narrow"/>
                <a:ea typeface="Times New Roman"/>
              </a:rPr>
              <a:t> районе ряд строительных объектов: 24-х квартирный жилой дом в микрорайоне СХТ </a:t>
            </a:r>
            <a:r>
              <a:rPr lang="ru-RU" sz="1700" i="1" dirty="0" err="1">
                <a:solidFill>
                  <a:srgbClr val="5E0000"/>
                </a:solidFill>
                <a:latin typeface="Arial Narrow"/>
                <a:ea typeface="Times New Roman"/>
              </a:rPr>
              <a:t>р.п</a:t>
            </a:r>
            <a:r>
              <a:rPr lang="ru-RU" sz="1700" i="1" dirty="0">
                <a:solidFill>
                  <a:srgbClr val="5E0000"/>
                </a:solidFill>
                <a:latin typeface="Arial Narrow"/>
                <a:ea typeface="Times New Roman"/>
              </a:rPr>
              <a:t>. </a:t>
            </a:r>
            <a:r>
              <a:rPr lang="ru-RU" sz="1700" i="1" dirty="0" err="1">
                <a:solidFill>
                  <a:srgbClr val="5E0000"/>
                </a:solidFill>
                <a:latin typeface="Arial Narrow"/>
                <a:ea typeface="Times New Roman"/>
              </a:rPr>
              <a:t>Б.Мурашкино</a:t>
            </a:r>
            <a:r>
              <a:rPr lang="ru-RU" sz="1700" i="1" dirty="0">
                <a:solidFill>
                  <a:srgbClr val="5E0000"/>
                </a:solidFill>
                <a:latin typeface="Arial Narrow"/>
                <a:ea typeface="Times New Roman"/>
              </a:rPr>
              <a:t>, строящегося в рамках нацпроекта «Жилье и городская среда» и автомобильную дорогу в </a:t>
            </a:r>
            <a:r>
              <a:rPr lang="ru-RU" sz="1700" i="1" dirty="0" smtClean="0">
                <a:solidFill>
                  <a:srgbClr val="5E0000"/>
                </a:solidFill>
                <a:latin typeface="Arial Narrow"/>
                <a:ea typeface="Times New Roman"/>
              </a:rPr>
              <a:t>поселке </a:t>
            </a:r>
            <a:r>
              <a:rPr lang="ru-RU" sz="1700" i="1" dirty="0">
                <a:solidFill>
                  <a:srgbClr val="5E0000"/>
                </a:solidFill>
                <a:latin typeface="Arial Narrow"/>
                <a:ea typeface="Times New Roman"/>
              </a:rPr>
              <a:t>по улице Дубравная в соответствии с подпрограммой «Развитие транспортной инфраструктуры Нижегородской области», посетил Парк Победы и оценил благоустройство прибрежной зоны пруда «</a:t>
            </a:r>
            <a:r>
              <a:rPr lang="ru-RU" sz="1700" i="1" dirty="0" err="1">
                <a:solidFill>
                  <a:srgbClr val="5E0000"/>
                </a:solidFill>
                <a:latin typeface="Arial Narrow"/>
                <a:ea typeface="Times New Roman"/>
              </a:rPr>
              <a:t>Бычарник</a:t>
            </a:r>
            <a:r>
              <a:rPr lang="ru-RU" sz="1700" i="1" dirty="0">
                <a:solidFill>
                  <a:srgbClr val="5E0000"/>
                </a:solidFill>
                <a:latin typeface="Arial Narrow"/>
                <a:ea typeface="Times New Roman"/>
              </a:rPr>
              <a:t>» в </a:t>
            </a:r>
            <a:r>
              <a:rPr lang="ru-RU" sz="1700" i="1" dirty="0" err="1">
                <a:solidFill>
                  <a:srgbClr val="5E0000"/>
                </a:solidFill>
                <a:latin typeface="Arial Narrow"/>
                <a:ea typeface="Times New Roman"/>
              </a:rPr>
              <a:t>р.п.Б.Мурашкино</a:t>
            </a:r>
            <a:r>
              <a:rPr lang="ru-RU" sz="1700" i="1" dirty="0">
                <a:solidFill>
                  <a:srgbClr val="5E0000"/>
                </a:solidFill>
                <a:latin typeface="Arial Narrow"/>
                <a:ea typeface="Times New Roman"/>
              </a:rPr>
              <a:t> проводимого в рамках регионального проекта «Формирование комфортной городской среды</a:t>
            </a:r>
            <a:r>
              <a:rPr lang="ru-RU" sz="1700" i="1" dirty="0" smtClean="0">
                <a:solidFill>
                  <a:srgbClr val="5E0000"/>
                </a:solidFill>
                <a:latin typeface="Arial Narrow"/>
                <a:ea typeface="Times New Roman"/>
              </a:rPr>
              <a:t>».</a:t>
            </a:r>
          </a:p>
          <a:p>
            <a:endParaRPr lang="ru-RU" sz="900" b="1" i="1" dirty="0" smtClean="0">
              <a:solidFill>
                <a:srgbClr val="5E0000"/>
              </a:solidFill>
              <a:latin typeface="Arial Narrow"/>
              <a:ea typeface="Times New Roman"/>
            </a:endParaRPr>
          </a:p>
          <a:p>
            <a:r>
              <a:rPr lang="ru-RU" sz="1700" b="1" i="1" dirty="0">
                <a:solidFill>
                  <a:srgbClr val="5E0000"/>
                </a:solidFill>
                <a:latin typeface="Arial Narrow"/>
                <a:ea typeface="Times New Roman"/>
              </a:rPr>
              <a:t>15 августа </a:t>
            </a:r>
            <a:r>
              <a:rPr lang="ru-RU" sz="1700" i="1" dirty="0">
                <a:solidFill>
                  <a:srgbClr val="5E0000"/>
                </a:solidFill>
                <a:latin typeface="Arial Narrow"/>
                <a:ea typeface="Times New Roman"/>
              </a:rPr>
              <a:t>Александр </a:t>
            </a:r>
            <a:r>
              <a:rPr lang="ru-RU" sz="1700" i="1" dirty="0" err="1">
                <a:solidFill>
                  <a:srgbClr val="5E0000"/>
                </a:solidFill>
                <a:latin typeface="Arial Narrow"/>
                <a:ea typeface="Times New Roman"/>
              </a:rPr>
              <a:t>Ефремцев</a:t>
            </a:r>
            <a:r>
              <a:rPr lang="ru-RU" sz="1700" i="1" dirty="0">
                <a:solidFill>
                  <a:srgbClr val="5E0000"/>
                </a:solidFill>
                <a:latin typeface="Arial Narrow"/>
                <a:ea typeface="Times New Roman"/>
              </a:rPr>
              <a:t> принял участие в открытии фабрики процессов в </a:t>
            </a:r>
            <a:r>
              <a:rPr lang="ru-RU" sz="1700" i="1" dirty="0" err="1">
                <a:solidFill>
                  <a:srgbClr val="5E0000"/>
                </a:solidFill>
                <a:latin typeface="Arial Narrow"/>
                <a:ea typeface="Times New Roman"/>
              </a:rPr>
              <a:t>Княгининском</a:t>
            </a:r>
            <a:r>
              <a:rPr lang="ru-RU" sz="1700" i="1" dirty="0">
                <a:solidFill>
                  <a:srgbClr val="5E0000"/>
                </a:solidFill>
                <a:latin typeface="Arial Narrow"/>
                <a:ea typeface="Times New Roman"/>
              </a:rPr>
              <a:t> </a:t>
            </a:r>
            <a:br>
              <a:rPr lang="ru-RU" sz="1700" i="1" dirty="0">
                <a:solidFill>
                  <a:srgbClr val="5E0000"/>
                </a:solidFill>
                <a:latin typeface="Arial Narrow"/>
                <a:ea typeface="Times New Roman"/>
              </a:rPr>
            </a:br>
            <a:r>
              <a:rPr lang="ru-RU" sz="1700" i="1" dirty="0">
                <a:solidFill>
                  <a:srgbClr val="5E0000"/>
                </a:solidFill>
                <a:latin typeface="Arial Narrow"/>
                <a:ea typeface="Times New Roman"/>
              </a:rPr>
              <a:t>университете. Это 13-я фабрика в регионе, посвященная направлению «демография».</a:t>
            </a:r>
            <a:r>
              <a:rPr lang="en-US" sz="1700" i="1" dirty="0">
                <a:solidFill>
                  <a:srgbClr val="5E0000"/>
                </a:solidFill>
                <a:latin typeface="Arial Narrow"/>
                <a:ea typeface="Times New Roman"/>
                <a:hlinkClick r:id="rId3"/>
              </a:rPr>
              <a:t> https://kupnokreml.ru/projects</a:t>
            </a:r>
            <a:endParaRPr lang="ru-RU" sz="1700" i="1" dirty="0">
              <a:solidFill>
                <a:srgbClr val="5E0000"/>
              </a:solidFill>
              <a:latin typeface="Arial Narrow"/>
              <a:ea typeface="Times New Roman"/>
            </a:endParaRPr>
          </a:p>
          <a:p>
            <a:endParaRPr lang="ru-RU" sz="900" i="1" dirty="0">
              <a:solidFill>
                <a:srgbClr val="5E0000"/>
              </a:solidFill>
              <a:latin typeface="Arial Narrow"/>
              <a:ea typeface="Times New Roman"/>
            </a:endParaRPr>
          </a:p>
          <a:p>
            <a:r>
              <a:rPr lang="ru-RU" sz="1700" b="1" i="1" dirty="0">
                <a:solidFill>
                  <a:srgbClr val="5E0000"/>
                </a:solidFill>
                <a:latin typeface="Arial Narrow"/>
                <a:ea typeface="Times New Roman"/>
              </a:rPr>
              <a:t>20 августа </a:t>
            </a:r>
            <a:r>
              <a:rPr lang="ru-RU" sz="1700" i="1" dirty="0">
                <a:solidFill>
                  <a:srgbClr val="5E0000"/>
                </a:solidFill>
                <a:latin typeface="Arial Narrow"/>
                <a:ea typeface="Times New Roman"/>
              </a:rPr>
              <a:t>Участие в праздничных мероприятиях, посвященных 93-летию со Дня образования </a:t>
            </a:r>
            <a:r>
              <a:rPr lang="ru-RU" sz="1700" i="1" dirty="0" err="1">
                <a:solidFill>
                  <a:srgbClr val="5E0000"/>
                </a:solidFill>
                <a:latin typeface="Arial Narrow"/>
                <a:ea typeface="Times New Roman"/>
              </a:rPr>
              <a:t>Большемурашкинского</a:t>
            </a:r>
            <a:r>
              <a:rPr lang="ru-RU" sz="1700" i="1" dirty="0">
                <a:solidFill>
                  <a:srgbClr val="5E0000"/>
                </a:solidFill>
                <a:latin typeface="Arial Narrow"/>
                <a:ea typeface="Times New Roman"/>
              </a:rPr>
              <a:t> муниципального района, 645-ой годовщины со Дня образования рабочего поселка Большое </a:t>
            </a:r>
            <a:r>
              <a:rPr lang="ru-RU" sz="1700" i="1" dirty="0" err="1">
                <a:solidFill>
                  <a:srgbClr val="5E0000"/>
                </a:solidFill>
                <a:latin typeface="Arial Narrow"/>
                <a:ea typeface="Times New Roman"/>
              </a:rPr>
              <a:t>Мурашкино</a:t>
            </a:r>
            <a:r>
              <a:rPr lang="ru-RU" sz="1700" i="1" dirty="0">
                <a:solidFill>
                  <a:srgbClr val="5E0000"/>
                </a:solidFill>
                <a:latin typeface="Arial Narrow"/>
                <a:ea typeface="Times New Roman"/>
              </a:rPr>
              <a:t> и 35-ой районной выставке цветов</a:t>
            </a:r>
            <a:r>
              <a:rPr lang="ru-RU" sz="1700" i="1" dirty="0" smtClean="0">
                <a:solidFill>
                  <a:srgbClr val="5E0000"/>
                </a:solidFill>
                <a:latin typeface="Arial Narrow"/>
                <a:ea typeface="Times New Roman"/>
              </a:rPr>
              <a:t>.</a:t>
            </a:r>
          </a:p>
          <a:p>
            <a:endParaRPr lang="ru-RU" sz="800" i="1" dirty="0">
              <a:solidFill>
                <a:srgbClr val="5E0000"/>
              </a:solidFill>
              <a:latin typeface="Arial Narrow"/>
              <a:ea typeface="Times New Roman"/>
            </a:endParaRPr>
          </a:p>
          <a:p>
            <a:r>
              <a:rPr lang="ru-RU" sz="1700" b="1" i="1" dirty="0">
                <a:solidFill>
                  <a:srgbClr val="5E0000"/>
                </a:solidFill>
                <a:latin typeface="Arial Narrow"/>
              </a:rPr>
              <a:t>27 августа </a:t>
            </a:r>
            <a:r>
              <a:rPr lang="ru-RU" sz="1700" i="1" dirty="0">
                <a:solidFill>
                  <a:srgbClr val="5E0000"/>
                </a:solidFill>
                <a:latin typeface="Arial Narrow"/>
              </a:rPr>
              <a:t>– 243 годовщина </a:t>
            </a:r>
            <a:r>
              <a:rPr lang="ru-RU" sz="1700" i="1" dirty="0" err="1">
                <a:solidFill>
                  <a:srgbClr val="5E0000"/>
                </a:solidFill>
                <a:latin typeface="Arial Narrow"/>
              </a:rPr>
              <a:t>Сергачского</a:t>
            </a:r>
            <a:r>
              <a:rPr lang="ru-RU" sz="1700" i="1" dirty="0">
                <a:solidFill>
                  <a:srgbClr val="5E0000"/>
                </a:solidFill>
                <a:latin typeface="Arial Narrow"/>
              </a:rPr>
              <a:t> района. На торжественной части депутат вручил именные стипендии детям, чьи достижения в учебе, конкурсах, олимпиадах и спорте стали выдающимися. По окончании торжественной части Александр Владимирович посетил строящиеся объекты - дома для детей-сирот на улице Строителей, благоустройство пруда по программе ФКГС между улицами </a:t>
            </a:r>
            <a:r>
              <a:rPr lang="ru-RU" sz="1700" i="1" dirty="0" err="1">
                <a:solidFill>
                  <a:srgbClr val="5E0000"/>
                </a:solidFill>
                <a:latin typeface="Arial Narrow"/>
              </a:rPr>
              <a:t>Старчикова</a:t>
            </a:r>
            <a:r>
              <a:rPr lang="ru-RU" sz="1700" i="1" dirty="0">
                <a:solidFill>
                  <a:srgbClr val="5E0000"/>
                </a:solidFill>
                <a:latin typeface="Arial Narrow"/>
              </a:rPr>
              <a:t> и Выездной, спортивные площадки на улицах 60 лет Октября и Лобачевского</a:t>
            </a:r>
            <a:r>
              <a:rPr lang="ru-RU" sz="1700" i="1" dirty="0" smtClean="0">
                <a:solidFill>
                  <a:srgbClr val="5E0000"/>
                </a:solidFill>
                <a:latin typeface="Arial Narrow"/>
              </a:rPr>
              <a:t>.</a:t>
            </a:r>
          </a:p>
          <a:p>
            <a:endParaRPr lang="ru-RU" sz="900" i="1" dirty="0">
              <a:solidFill>
                <a:srgbClr val="5E0000"/>
              </a:solidFill>
              <a:latin typeface="Arial Narrow"/>
            </a:endParaRPr>
          </a:p>
          <a:p>
            <a:r>
              <a:rPr lang="ru-RU" sz="1700" b="1" i="1" dirty="0">
                <a:solidFill>
                  <a:srgbClr val="5E0000"/>
                </a:solidFill>
                <a:latin typeface="Arial Narrow"/>
              </a:rPr>
              <a:t>28 августа </a:t>
            </a:r>
            <a:r>
              <a:rPr lang="ru-RU" sz="1700" i="1" dirty="0">
                <a:solidFill>
                  <a:srgbClr val="5E0000"/>
                </a:solidFill>
                <a:latin typeface="Arial Narrow"/>
              </a:rPr>
              <a:t>– День города </a:t>
            </a:r>
            <a:r>
              <a:rPr lang="ru-RU" sz="1700" i="1" dirty="0" err="1">
                <a:solidFill>
                  <a:srgbClr val="5E0000"/>
                </a:solidFill>
                <a:latin typeface="Arial Narrow"/>
              </a:rPr>
              <a:t>Княгинино</a:t>
            </a:r>
            <a:r>
              <a:rPr lang="ru-RU" sz="1700" i="1" dirty="0">
                <a:solidFill>
                  <a:srgbClr val="5E0000"/>
                </a:solidFill>
                <a:latin typeface="Arial Narrow"/>
              </a:rPr>
              <a:t>. В рамках празднования проверил подготовку школы N1 к началу учебного года, реконструкцию школы </a:t>
            </a:r>
            <a:r>
              <a:rPr lang="en-US" sz="1700" i="1" dirty="0">
                <a:solidFill>
                  <a:srgbClr val="5E0000"/>
                </a:solidFill>
                <a:latin typeface="Arial Narrow"/>
              </a:rPr>
              <a:t>N 2</a:t>
            </a:r>
            <a:r>
              <a:rPr lang="ru-RU" sz="1700" i="1" dirty="0">
                <a:solidFill>
                  <a:srgbClr val="5E0000"/>
                </a:solidFill>
                <a:latin typeface="Arial Narrow"/>
              </a:rPr>
              <a:t>, посетил достроенную площадку на ул. </a:t>
            </a:r>
            <a:r>
              <a:rPr lang="ru-RU" sz="1700" i="1" dirty="0" err="1">
                <a:solidFill>
                  <a:srgbClr val="5E0000"/>
                </a:solidFill>
                <a:latin typeface="Arial Narrow"/>
              </a:rPr>
              <a:t>Люкина</a:t>
            </a:r>
            <a:r>
              <a:rPr lang="ru-RU" sz="1700" i="1" dirty="0">
                <a:solidFill>
                  <a:srgbClr val="5E0000"/>
                </a:solidFill>
                <a:latin typeface="Arial Narrow"/>
              </a:rPr>
              <a:t>, проверил реализацию пилотного проекта по очистке рек </a:t>
            </a:r>
            <a:r>
              <a:rPr lang="ru-RU" sz="1700" i="1" dirty="0" err="1">
                <a:solidFill>
                  <a:srgbClr val="5E0000"/>
                </a:solidFill>
                <a:latin typeface="Arial Narrow"/>
              </a:rPr>
              <a:t>Княгинки</a:t>
            </a:r>
            <a:r>
              <a:rPr lang="ru-RU" sz="1700" i="1" dirty="0">
                <a:solidFill>
                  <a:srgbClr val="5E0000"/>
                </a:solidFill>
                <a:latin typeface="Arial Narrow"/>
              </a:rPr>
              <a:t> и </a:t>
            </a:r>
            <a:r>
              <a:rPr lang="ru-RU" sz="1700" i="1" dirty="0" err="1">
                <a:solidFill>
                  <a:srgbClr val="5E0000"/>
                </a:solidFill>
                <a:latin typeface="Arial Narrow"/>
              </a:rPr>
              <a:t>Имзы</a:t>
            </a:r>
            <a:r>
              <a:rPr lang="ru-RU" sz="1700" i="1" dirty="0">
                <a:solidFill>
                  <a:srgbClr val="5E0000"/>
                </a:solidFill>
                <a:latin typeface="Arial Narrow"/>
              </a:rPr>
              <a:t>, переговорил о ходе работ с подрядчиками.</a:t>
            </a:r>
          </a:p>
          <a:p>
            <a:pPr marL="0" indent="0">
              <a:buNone/>
            </a:pPr>
            <a:endParaRPr lang="ru-RU" sz="1800" i="1" dirty="0">
              <a:solidFill>
                <a:srgbClr val="5E0000"/>
              </a:solidFill>
              <a:latin typeface="Arial Narrow"/>
              <a:ea typeface="Times New Roman"/>
            </a:endParaRPr>
          </a:p>
        </p:txBody>
      </p:sp>
      <p:sp>
        <p:nvSpPr>
          <p:cNvPr id="4" name="Прямоугольник 3"/>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5" name="Прямоугольник 4"/>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p:txBody>
      </p:sp>
      <p:pic>
        <p:nvPicPr>
          <p:cNvPr id="6" name="Рисунок 5"/>
          <p:cNvPicPr>
            <a:picLocks noChangeAspect="1"/>
          </p:cNvPicPr>
          <p:nvPr/>
        </p:nvPicPr>
        <p:blipFill>
          <a:blip r:embed="rId4"/>
          <a:stretch/>
        </p:blipFill>
        <p:spPr bwMode="auto">
          <a:xfrm>
            <a:off x="621501" y="108066"/>
            <a:ext cx="1481619" cy="1060580"/>
          </a:xfrm>
          <a:prstGeom prst="rect">
            <a:avLst/>
          </a:prstGeom>
        </p:spPr>
      </p:pic>
      <p:sp>
        <p:nvSpPr>
          <p:cNvPr id="8" name="Rectangle 1"/>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000000"/>
                </a:solidFill>
                <a:effectLst/>
                <a:latin typeface="-apple-system"/>
              </a:rPr>
              <a:t/>
            </a:r>
            <a:br>
              <a:rPr kumimoji="0" lang="ru-RU" altLang="ru-RU" sz="900" b="0" i="0" u="none" strike="noStrike" cap="none" normalizeH="0" baseline="0" dirty="0">
                <a:ln>
                  <a:noFill/>
                </a:ln>
                <a:solidFill>
                  <a:srgbClr val="000000"/>
                </a:solidFill>
                <a:effectLst/>
                <a:latin typeface="-apple-system"/>
              </a:rPr>
            </a:br>
            <a:r>
              <a:rPr kumimoji="0" lang="ru-RU" altLang="ru-RU" sz="900" b="0" i="0" u="none" strike="noStrike" cap="none" normalizeH="0" baseline="0" dirty="0">
                <a:ln>
                  <a:noFill/>
                </a:ln>
                <a:solidFill>
                  <a:srgbClr val="000000"/>
                </a:solidFill>
                <a:effectLst/>
                <a:latin typeface="-apple-system"/>
              </a:rPr>
              <a:t>  </a:t>
            </a:r>
            <a:endParaRPr kumimoji="0" lang="ru-RU" altLang="ru-RU" sz="1900" b="0" i="0" u="none" strike="noStrike" cap="none" normalizeH="0" baseline="0" dirty="0">
              <a:ln>
                <a:noFill/>
              </a:ln>
              <a:solidFill>
                <a:srgbClr val="000000"/>
              </a:solidFill>
              <a:effectLst/>
              <a:latin typeface="-apple-system"/>
            </a:endParaRPr>
          </a:p>
        </p:txBody>
      </p:sp>
      <p:sp>
        <p:nvSpPr>
          <p:cNvPr id="9" name="AutoShape 2" descr="📌"/>
          <p:cNvSpPr>
            <a:spLocks noChangeAspect="1" noChangeArrowheads="1"/>
          </p:cNvSpPr>
          <p:nvPr/>
        </p:nvSpPr>
        <p:spPr bwMode="auto">
          <a:xfrm>
            <a:off x="63500" y="-82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3" descr="📌"/>
          <p:cNvSpPr>
            <a:spLocks noChangeAspect="1" noChangeArrowheads="1"/>
          </p:cNvSpPr>
          <p:nvPr/>
        </p:nvSpPr>
        <p:spPr bwMode="auto">
          <a:xfrm>
            <a:off x="31750"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4" descr="📌"/>
          <p:cNvSpPr>
            <a:spLocks noChangeAspect="1" noChangeArrowheads="1"/>
          </p:cNvSpPr>
          <p:nvPr/>
        </p:nvSpPr>
        <p:spPr bwMode="auto">
          <a:xfrm>
            <a:off x="31750" y="495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4" name="Рисунок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36360" y="1353464"/>
            <a:ext cx="2171399" cy="1605842"/>
          </a:xfrm>
          <a:prstGeom prst="rect">
            <a:avLst/>
          </a:prstGeom>
          <a:ln>
            <a:noFill/>
          </a:ln>
          <a:effectLst>
            <a:softEdge rad="112500"/>
          </a:effectLst>
        </p:spPr>
      </p:pic>
      <p:pic>
        <p:nvPicPr>
          <p:cNvPr id="15" name="Рисунок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47784" y="2746257"/>
            <a:ext cx="1944216" cy="1461200"/>
          </a:xfrm>
          <a:prstGeom prst="rect">
            <a:avLst/>
          </a:prstGeom>
          <a:ln>
            <a:noFill/>
          </a:ln>
          <a:effectLst>
            <a:softEdge rad="112500"/>
          </a:effectLst>
        </p:spPr>
      </p:pic>
      <p:pic>
        <p:nvPicPr>
          <p:cNvPr id="16" name="Рисунок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99897" y="4074613"/>
            <a:ext cx="1907704" cy="1430778"/>
          </a:xfrm>
          <a:prstGeom prst="rect">
            <a:avLst/>
          </a:prstGeom>
          <a:ln>
            <a:noFill/>
          </a:ln>
          <a:effectLst>
            <a:softEdge rad="112500"/>
          </a:effectLst>
        </p:spPr>
      </p:pic>
      <p:pic>
        <p:nvPicPr>
          <p:cNvPr id="17" name="Рисунок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70816" y="5391204"/>
            <a:ext cx="2164661" cy="1442543"/>
          </a:xfrm>
          <a:prstGeom prst="rect">
            <a:avLst/>
          </a:prstGeom>
          <a:ln>
            <a:noFill/>
          </a:ln>
          <a:effectLst>
            <a:softEdge rad="112500"/>
          </a:effectLst>
        </p:spPr>
      </p:pic>
      <p:pic>
        <p:nvPicPr>
          <p:cNvPr id="18" name="Рисунок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78389" y="28805"/>
            <a:ext cx="2013602" cy="1510201"/>
          </a:xfrm>
          <a:prstGeom prst="rect">
            <a:avLst/>
          </a:prstGeom>
          <a:ln>
            <a:noFill/>
          </a:ln>
          <a:effectLst>
            <a:softEdge rad="112500"/>
          </a:effectLst>
        </p:spPr>
      </p:pic>
    </p:spTree>
    <p:extLst>
      <p:ext uri="{BB962C8B-B14F-4D97-AF65-F5344CB8AC3E}">
        <p14:creationId xmlns:p14="http://schemas.microsoft.com/office/powerpoint/2010/main" val="1511326202"/>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49609" y="800100"/>
            <a:ext cx="9589593" cy="5901762"/>
          </a:xfrm>
        </p:spPr>
        <p:txBody>
          <a:bodyPr>
            <a:normAutofit lnSpcReduction="10000"/>
          </a:bodyPr>
          <a:lstStyle/>
          <a:p>
            <a:endParaRPr lang="ru-RU" sz="1600" b="1" i="1" dirty="0" smtClean="0">
              <a:solidFill>
                <a:srgbClr val="5E0000"/>
              </a:solidFill>
              <a:latin typeface="Arial Narrow"/>
            </a:endParaRPr>
          </a:p>
          <a:p>
            <a:r>
              <a:rPr lang="ru-RU" sz="1600" b="1" i="1" dirty="0">
                <a:solidFill>
                  <a:srgbClr val="5E0000"/>
                </a:solidFill>
                <a:latin typeface="Arial Narrow"/>
              </a:rPr>
              <a:t>29 августа </a:t>
            </a:r>
            <a:r>
              <a:rPr lang="ru-RU" sz="1600" i="1" dirty="0">
                <a:solidFill>
                  <a:srgbClr val="5E0000"/>
                </a:solidFill>
                <a:latin typeface="Arial Narrow"/>
              </a:rPr>
              <a:t>- рабочий визит в </a:t>
            </a:r>
            <a:r>
              <a:rPr lang="ru-RU" sz="1600" i="1" dirty="0" err="1" smtClean="0">
                <a:solidFill>
                  <a:srgbClr val="5E0000"/>
                </a:solidFill>
                <a:latin typeface="Arial Narrow"/>
              </a:rPr>
              <a:t>Бутурлинский</a:t>
            </a:r>
            <a:r>
              <a:rPr lang="ru-RU" sz="1600" i="1" dirty="0" smtClean="0">
                <a:solidFill>
                  <a:srgbClr val="5E0000"/>
                </a:solidFill>
                <a:latin typeface="Arial Narrow"/>
              </a:rPr>
              <a:t> муниципальный округ, </a:t>
            </a:r>
            <a:r>
              <a:rPr lang="ru-RU" sz="1600" i="1" dirty="0">
                <a:solidFill>
                  <a:srgbClr val="5E0000"/>
                </a:solidFill>
                <a:latin typeface="Arial Narrow"/>
              </a:rPr>
              <a:t>посещение ряда объектов строительства в поселке и округе: к дню района состоялось открытие молодежной аллеи в парке </a:t>
            </a:r>
            <a:r>
              <a:rPr lang="ru-RU" sz="1600" i="1" dirty="0" err="1">
                <a:solidFill>
                  <a:srgbClr val="5E0000"/>
                </a:solidFill>
                <a:latin typeface="Arial Narrow"/>
              </a:rPr>
              <a:t>Кетарша</a:t>
            </a:r>
            <a:r>
              <a:rPr lang="ru-RU" sz="1600" i="1" dirty="0">
                <a:solidFill>
                  <a:srgbClr val="5E0000"/>
                </a:solidFill>
                <a:latin typeface="Arial Narrow"/>
              </a:rPr>
              <a:t> «Надежда земли </a:t>
            </a:r>
            <a:r>
              <a:rPr lang="ru-RU" sz="1600" i="1" dirty="0" err="1">
                <a:solidFill>
                  <a:srgbClr val="5E0000"/>
                </a:solidFill>
                <a:latin typeface="Arial Narrow"/>
              </a:rPr>
              <a:t>Бутурлинской</a:t>
            </a:r>
            <a:r>
              <a:rPr lang="ru-RU" sz="1600" i="1" dirty="0">
                <a:solidFill>
                  <a:srgbClr val="5E0000"/>
                </a:solidFill>
                <a:latin typeface="Arial Narrow"/>
              </a:rPr>
              <a:t>», побывал в селе </a:t>
            </a:r>
            <a:r>
              <a:rPr lang="ru-RU" sz="1600" i="1" dirty="0" err="1" smtClean="0">
                <a:solidFill>
                  <a:srgbClr val="5E0000"/>
                </a:solidFill>
                <a:latin typeface="Arial Narrow"/>
              </a:rPr>
              <a:t>Инкино</a:t>
            </a:r>
            <a:r>
              <a:rPr lang="ru-RU" sz="1600" i="1" dirty="0" smtClean="0">
                <a:solidFill>
                  <a:srgbClr val="5E0000"/>
                </a:solidFill>
                <a:latin typeface="Arial Narrow"/>
              </a:rPr>
              <a:t>.</a:t>
            </a:r>
            <a:endParaRPr lang="ru-RU" sz="1600" i="1" dirty="0">
              <a:solidFill>
                <a:srgbClr val="5E0000"/>
              </a:solidFill>
              <a:latin typeface="Arial Narrow"/>
            </a:endParaRPr>
          </a:p>
          <a:p>
            <a:endParaRPr lang="ru-RU" sz="900" b="1" i="1" dirty="0" smtClean="0">
              <a:solidFill>
                <a:srgbClr val="5E0000"/>
              </a:solidFill>
              <a:latin typeface="Arial Narrow"/>
            </a:endParaRPr>
          </a:p>
          <a:p>
            <a:r>
              <a:rPr lang="ru-RU" sz="1600" b="1" i="1" dirty="0">
                <a:solidFill>
                  <a:srgbClr val="5E0000"/>
                </a:solidFill>
                <a:latin typeface="Arial Narrow"/>
              </a:rPr>
              <a:t>1 сентября </a:t>
            </a:r>
            <a:r>
              <a:rPr lang="ru-RU" sz="1600" i="1" dirty="0">
                <a:solidFill>
                  <a:srgbClr val="5E0000"/>
                </a:solidFill>
                <a:latin typeface="Arial Narrow"/>
              </a:rPr>
              <a:t>Александр </a:t>
            </a:r>
            <a:r>
              <a:rPr lang="ru-RU" sz="1600" i="1" dirty="0" err="1">
                <a:solidFill>
                  <a:srgbClr val="5E0000"/>
                </a:solidFill>
                <a:latin typeface="Arial Narrow"/>
              </a:rPr>
              <a:t>Ефремцев</a:t>
            </a:r>
            <a:r>
              <a:rPr lang="ru-RU" sz="1600" i="1" dirty="0">
                <a:solidFill>
                  <a:srgbClr val="5E0000"/>
                </a:solidFill>
                <a:latin typeface="Arial Narrow"/>
              </a:rPr>
              <a:t> </a:t>
            </a:r>
            <a:r>
              <a:rPr lang="ru-RU" sz="1600" i="1" dirty="0" smtClean="0">
                <a:solidFill>
                  <a:srgbClr val="5E0000"/>
                </a:solidFill>
                <a:latin typeface="Arial Narrow"/>
              </a:rPr>
              <a:t>побывал в </a:t>
            </a:r>
            <a:r>
              <a:rPr lang="ru-RU" sz="1600" i="1" dirty="0" err="1" smtClean="0">
                <a:solidFill>
                  <a:srgbClr val="5E0000"/>
                </a:solidFill>
                <a:latin typeface="Arial Narrow"/>
              </a:rPr>
              <a:t>Гагинском</a:t>
            </a:r>
            <a:r>
              <a:rPr lang="ru-RU" sz="1600" i="1" dirty="0" smtClean="0">
                <a:solidFill>
                  <a:srgbClr val="5E0000"/>
                </a:solidFill>
                <a:latin typeface="Arial Narrow"/>
              </a:rPr>
              <a:t> районе, </a:t>
            </a:r>
            <a:r>
              <a:rPr lang="ru-RU" sz="1600" i="1" dirty="0">
                <a:solidFill>
                  <a:srgbClr val="5E0000"/>
                </a:solidFill>
                <a:latin typeface="Arial Narrow"/>
              </a:rPr>
              <a:t>посетил </a:t>
            </a:r>
            <a:r>
              <a:rPr lang="ru-RU" sz="1600" i="1" dirty="0" err="1">
                <a:solidFill>
                  <a:srgbClr val="5E0000"/>
                </a:solidFill>
                <a:latin typeface="Arial Narrow"/>
              </a:rPr>
              <a:t>Гагинский</a:t>
            </a:r>
            <a:r>
              <a:rPr lang="ru-RU" sz="1600" i="1" dirty="0">
                <a:solidFill>
                  <a:srgbClr val="5E0000"/>
                </a:solidFill>
                <a:latin typeface="Arial Narrow"/>
              </a:rPr>
              <a:t> филиал ГБПОУ «</a:t>
            </a:r>
            <a:r>
              <a:rPr lang="ru-RU" sz="1600" i="1" dirty="0" err="1">
                <a:solidFill>
                  <a:srgbClr val="5E0000"/>
                </a:solidFill>
                <a:latin typeface="Arial Narrow"/>
              </a:rPr>
              <a:t>Лукояновский</a:t>
            </a:r>
            <a:r>
              <a:rPr lang="ru-RU" sz="1600" i="1" dirty="0">
                <a:solidFill>
                  <a:srgbClr val="5E0000"/>
                </a:solidFill>
                <a:latin typeface="Arial Narrow"/>
              </a:rPr>
              <a:t> губернский колледж» и </a:t>
            </a:r>
            <a:r>
              <a:rPr lang="ru-RU" sz="1600" i="1" dirty="0" err="1">
                <a:solidFill>
                  <a:srgbClr val="5E0000"/>
                </a:solidFill>
                <a:latin typeface="Arial Narrow"/>
              </a:rPr>
              <a:t>Гагинскую</a:t>
            </a:r>
            <a:r>
              <a:rPr lang="ru-RU" sz="1600" i="1" dirty="0">
                <a:solidFill>
                  <a:srgbClr val="5E0000"/>
                </a:solidFill>
                <a:latin typeface="Arial Narrow"/>
              </a:rPr>
              <a:t> среднюю школу, где проходили торжественные линейки, посвященные Дню знания. Первоклассникам депутат вручил страховые полисы от партии «Единая Россия</a:t>
            </a:r>
            <a:r>
              <a:rPr lang="ru-RU" sz="1600" i="1" dirty="0" smtClean="0">
                <a:solidFill>
                  <a:srgbClr val="5E0000"/>
                </a:solidFill>
                <a:latin typeface="Arial Narrow"/>
              </a:rPr>
              <a:t>», провел Парламентский урок для 11-классников.</a:t>
            </a:r>
            <a:endParaRPr lang="ru-RU" sz="900" b="1" i="1" dirty="0" smtClean="0">
              <a:solidFill>
                <a:srgbClr val="5E0000"/>
              </a:solidFill>
              <a:latin typeface="Arial Narrow"/>
            </a:endParaRPr>
          </a:p>
          <a:p>
            <a:r>
              <a:rPr lang="ru-RU" sz="1600" b="1" i="1" dirty="0" smtClean="0">
                <a:solidFill>
                  <a:srgbClr val="5E0000"/>
                </a:solidFill>
                <a:latin typeface="Arial Narrow"/>
              </a:rPr>
              <a:t>3 </a:t>
            </a:r>
            <a:r>
              <a:rPr lang="ru-RU" sz="1600" b="1" i="1" dirty="0">
                <a:solidFill>
                  <a:srgbClr val="5E0000"/>
                </a:solidFill>
                <a:latin typeface="Arial Narrow"/>
              </a:rPr>
              <a:t>сентября </a:t>
            </a:r>
            <a:r>
              <a:rPr lang="ru-RU" sz="1600" i="1" dirty="0">
                <a:solidFill>
                  <a:srgbClr val="5E0000"/>
                </a:solidFill>
                <a:latin typeface="Arial Narrow"/>
              </a:rPr>
              <a:t>- День </a:t>
            </a:r>
            <a:r>
              <a:rPr lang="ru-RU" sz="1600" i="1" dirty="0" err="1">
                <a:solidFill>
                  <a:srgbClr val="5E0000"/>
                </a:solidFill>
                <a:latin typeface="Arial Narrow"/>
              </a:rPr>
              <a:t>Большеболдинского</a:t>
            </a:r>
            <a:r>
              <a:rPr lang="ru-RU" sz="1600" i="1" dirty="0">
                <a:solidFill>
                  <a:srgbClr val="5E0000"/>
                </a:solidFill>
                <a:latin typeface="Arial Narrow"/>
              </a:rPr>
              <a:t> района. Александр </a:t>
            </a:r>
            <a:r>
              <a:rPr lang="ru-RU" sz="1600" i="1" dirty="0" err="1">
                <a:solidFill>
                  <a:srgbClr val="5E0000"/>
                </a:solidFill>
                <a:latin typeface="Arial Narrow"/>
              </a:rPr>
              <a:t>Ефремцев</a:t>
            </a:r>
            <a:r>
              <a:rPr lang="ru-RU" sz="1600" i="1" dirty="0">
                <a:solidFill>
                  <a:srgbClr val="5E0000"/>
                </a:solidFill>
                <a:latin typeface="Arial Narrow"/>
              </a:rPr>
              <a:t> посетил с. </a:t>
            </a:r>
            <a:r>
              <a:rPr lang="ru-RU" sz="1600" i="1" dirty="0" err="1">
                <a:solidFill>
                  <a:srgbClr val="5E0000"/>
                </a:solidFill>
                <a:latin typeface="Arial Narrow"/>
              </a:rPr>
              <a:t>Чиресь</a:t>
            </a:r>
            <a:r>
              <a:rPr lang="ru-RU" sz="1600" i="1" dirty="0">
                <a:solidFill>
                  <a:srgbClr val="5E0000"/>
                </a:solidFill>
                <a:latin typeface="Arial Narrow"/>
              </a:rPr>
              <a:t>, где встретился с главой крестьянско-фермерского хозяйства Кочневым С.А. Были обсуждены перспективы выращивания сои в Нижегородской области на опыте КФХ. Совместно с председателем Земского собрания района </a:t>
            </a:r>
            <a:r>
              <a:rPr lang="ru-RU" sz="1600" i="1" dirty="0" err="1">
                <a:solidFill>
                  <a:srgbClr val="5E0000"/>
                </a:solidFill>
                <a:latin typeface="Arial Narrow"/>
              </a:rPr>
              <a:t>Кочетовым</a:t>
            </a:r>
            <a:r>
              <a:rPr lang="ru-RU" sz="1600" i="1" dirty="0">
                <a:solidFill>
                  <a:srgbClr val="5E0000"/>
                </a:solidFill>
                <a:latin typeface="Arial Narrow"/>
              </a:rPr>
              <a:t> В.М. оценили качество завершения капитального ремонта автомобильной дороги подъезда к </a:t>
            </a:r>
            <a:r>
              <a:rPr lang="ru-RU" sz="1600" i="1" dirty="0" err="1">
                <a:solidFill>
                  <a:srgbClr val="5E0000"/>
                </a:solidFill>
                <a:latin typeface="Arial Narrow"/>
              </a:rPr>
              <a:t>с.Сергеевка</a:t>
            </a:r>
            <a:r>
              <a:rPr lang="ru-RU" sz="1600" i="1" dirty="0">
                <a:solidFill>
                  <a:srgbClr val="5E0000"/>
                </a:solidFill>
                <a:latin typeface="Arial Narrow"/>
              </a:rPr>
              <a:t> по программе партии «Единая Россия» «Безопасные дороги» и завершение капитального ремонта </a:t>
            </a:r>
            <a:r>
              <a:rPr lang="ru-RU" sz="1600" i="1" dirty="0" err="1">
                <a:solidFill>
                  <a:srgbClr val="5E0000"/>
                </a:solidFill>
                <a:latin typeface="Arial Narrow"/>
              </a:rPr>
              <a:t>Сергеевской</a:t>
            </a:r>
            <a:r>
              <a:rPr lang="ru-RU" sz="1600" i="1" dirty="0">
                <a:solidFill>
                  <a:srgbClr val="5E0000"/>
                </a:solidFill>
                <a:latin typeface="Arial Narrow"/>
              </a:rPr>
              <a:t> СОШ в рамках программы партии «Единая Россия» «Новая школа»; принял участие в открытии </a:t>
            </a:r>
            <a:r>
              <a:rPr lang="ru-RU" sz="1600" i="1" dirty="0" err="1">
                <a:solidFill>
                  <a:srgbClr val="5E0000"/>
                </a:solidFill>
                <a:latin typeface="Arial Narrow"/>
              </a:rPr>
              <a:t>благоустоенного</a:t>
            </a:r>
            <a:r>
              <a:rPr lang="ru-RU" sz="1600" i="1" dirty="0">
                <a:solidFill>
                  <a:srgbClr val="5E0000"/>
                </a:solidFill>
                <a:latin typeface="Arial Narrow"/>
              </a:rPr>
              <a:t> пространства «Площадь 50-летия Октября» в </a:t>
            </a:r>
            <a:r>
              <a:rPr lang="ru-RU" sz="1600" i="1" dirty="0" err="1">
                <a:solidFill>
                  <a:srgbClr val="5E0000"/>
                </a:solidFill>
                <a:latin typeface="Arial Narrow"/>
              </a:rPr>
              <a:t>с.Б.Боллино</a:t>
            </a:r>
            <a:r>
              <a:rPr lang="ru-RU" sz="1600" i="1" dirty="0">
                <a:solidFill>
                  <a:srgbClr val="5E0000"/>
                </a:solidFill>
                <a:latin typeface="Arial Narrow"/>
              </a:rPr>
              <a:t> в рамках программы «Комфортная городская среда</a:t>
            </a:r>
            <a:r>
              <a:rPr lang="ru-RU" sz="1600" i="1" dirty="0" smtClean="0">
                <a:solidFill>
                  <a:srgbClr val="5E0000"/>
                </a:solidFill>
                <a:latin typeface="Arial Narrow"/>
              </a:rPr>
              <a:t>».</a:t>
            </a:r>
          </a:p>
          <a:p>
            <a:endParaRPr lang="ru-RU" sz="900" i="1" dirty="0">
              <a:solidFill>
                <a:srgbClr val="5E0000"/>
              </a:solidFill>
              <a:latin typeface="Arial Narrow"/>
            </a:endParaRPr>
          </a:p>
          <a:p>
            <a:r>
              <a:rPr lang="ru-RU" sz="1600" b="1" i="1" dirty="0">
                <a:solidFill>
                  <a:srgbClr val="5E0000"/>
                </a:solidFill>
                <a:latin typeface="Arial Narrow"/>
              </a:rPr>
              <a:t>3 окт</a:t>
            </a:r>
            <a:r>
              <a:rPr lang="ru-RU" sz="1600" i="1" dirty="0">
                <a:solidFill>
                  <a:srgbClr val="5E0000"/>
                </a:solidFill>
                <a:latin typeface="Arial Narrow"/>
              </a:rPr>
              <a:t>ября – рабочий визит в </a:t>
            </a:r>
            <a:r>
              <a:rPr lang="ru-RU" sz="1600" i="1" dirty="0" err="1">
                <a:solidFill>
                  <a:srgbClr val="5E0000"/>
                </a:solidFill>
                <a:latin typeface="Arial Narrow"/>
              </a:rPr>
              <a:t>Сергачский</a:t>
            </a:r>
            <a:r>
              <a:rPr lang="ru-RU" sz="1600" i="1" dirty="0">
                <a:solidFill>
                  <a:srgbClr val="5E0000"/>
                </a:solidFill>
                <a:latin typeface="Arial Narrow"/>
              </a:rPr>
              <a:t> округ. После участия в Совете депутатов, Александр </a:t>
            </a:r>
            <a:r>
              <a:rPr lang="ru-RU" sz="1600" i="1" dirty="0" err="1">
                <a:solidFill>
                  <a:srgbClr val="5E0000"/>
                </a:solidFill>
                <a:latin typeface="Arial Narrow"/>
              </a:rPr>
              <a:t>Ефремцев</a:t>
            </a:r>
            <a:r>
              <a:rPr lang="ru-RU" sz="1600" i="1" dirty="0">
                <a:solidFill>
                  <a:srgbClr val="5E0000"/>
                </a:solidFill>
                <a:latin typeface="Arial Narrow"/>
              </a:rPr>
              <a:t> оценил, как заасфальтированы дорога к железнодорожному переезду и территория узловой поликлиники, оценил реализацию проекта «Город цветов», посетил школу №5 и детский сад «Сказка</a:t>
            </a:r>
            <a:r>
              <a:rPr lang="ru-RU" sz="1600" i="1" dirty="0" smtClean="0">
                <a:solidFill>
                  <a:srgbClr val="5E0000"/>
                </a:solidFill>
                <a:latin typeface="Arial Narrow"/>
              </a:rPr>
              <a:t>».</a:t>
            </a:r>
          </a:p>
          <a:p>
            <a:endParaRPr lang="ru-RU" sz="900" i="1" dirty="0">
              <a:solidFill>
                <a:srgbClr val="5E0000"/>
              </a:solidFill>
              <a:latin typeface="Arial Narrow"/>
            </a:endParaRPr>
          </a:p>
          <a:p>
            <a:r>
              <a:rPr lang="ru-RU" sz="1600" b="1" i="1" dirty="0">
                <a:solidFill>
                  <a:srgbClr val="5E0000"/>
                </a:solidFill>
                <a:latin typeface="Arial Narrow"/>
              </a:rPr>
              <a:t>26 октября </a:t>
            </a:r>
            <a:r>
              <a:rPr lang="ru-RU" sz="1600" i="1" dirty="0">
                <a:solidFill>
                  <a:srgbClr val="5E0000"/>
                </a:solidFill>
                <a:latin typeface="Arial Narrow"/>
              </a:rPr>
              <a:t>– рабочий визит в </a:t>
            </a:r>
            <a:r>
              <a:rPr lang="ru-RU" sz="1600" i="1" dirty="0" err="1">
                <a:solidFill>
                  <a:srgbClr val="5E0000"/>
                </a:solidFill>
                <a:latin typeface="Arial Narrow"/>
              </a:rPr>
              <a:t>Большемурашкинский</a:t>
            </a:r>
            <a:r>
              <a:rPr lang="ru-RU" sz="1600" i="1" dirty="0">
                <a:solidFill>
                  <a:srgbClr val="5E0000"/>
                </a:solidFill>
                <a:latin typeface="Arial Narrow"/>
              </a:rPr>
              <a:t> округ. Посетил Центральную районную библиотеку </a:t>
            </a:r>
            <a:r>
              <a:rPr lang="ru-RU" sz="1600" i="1" dirty="0" smtClean="0">
                <a:solidFill>
                  <a:srgbClr val="5E0000"/>
                </a:solidFill>
                <a:latin typeface="Arial Narrow"/>
              </a:rPr>
              <a:t/>
            </a:r>
            <a:br>
              <a:rPr lang="ru-RU" sz="1600" i="1" dirty="0" smtClean="0">
                <a:solidFill>
                  <a:srgbClr val="5E0000"/>
                </a:solidFill>
                <a:latin typeface="Arial Narrow"/>
              </a:rPr>
            </a:br>
            <a:r>
              <a:rPr lang="ru-RU" sz="1600" i="1" dirty="0" smtClean="0">
                <a:solidFill>
                  <a:srgbClr val="5E0000"/>
                </a:solidFill>
                <a:latin typeface="Arial Narrow"/>
              </a:rPr>
              <a:t>им</a:t>
            </a:r>
            <a:r>
              <a:rPr lang="ru-RU" sz="1600" i="1" dirty="0">
                <a:solidFill>
                  <a:srgbClr val="5E0000"/>
                </a:solidFill>
                <a:latin typeface="Arial Narrow"/>
              </a:rPr>
              <a:t>. А.Г. Дементьева, детский сад «Солнышко», куда депутат выделял финансовые средства на пластиковые окна и теневой навес на территории сада.</a:t>
            </a:r>
          </a:p>
          <a:p>
            <a:pPr marL="0" indent="0">
              <a:buNone/>
            </a:pPr>
            <a:endParaRPr lang="ru-RU" sz="1600" i="1" dirty="0">
              <a:solidFill>
                <a:srgbClr val="5E0000"/>
              </a:solidFill>
              <a:latin typeface="Arial Narrow"/>
            </a:endParaRPr>
          </a:p>
        </p:txBody>
      </p:sp>
      <p:sp>
        <p:nvSpPr>
          <p:cNvPr id="4" name="Прямоугольник 3"/>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5" name="Прямоугольник 4"/>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p:txBody>
      </p:sp>
      <p:pic>
        <p:nvPicPr>
          <p:cNvPr id="6" name="Рисунок 5"/>
          <p:cNvPicPr>
            <a:picLocks noChangeAspect="1"/>
          </p:cNvPicPr>
          <p:nvPr/>
        </p:nvPicPr>
        <p:blipFill>
          <a:blip r:embed="rId3"/>
          <a:stretch/>
        </p:blipFill>
        <p:spPr bwMode="auto">
          <a:xfrm>
            <a:off x="621501" y="108066"/>
            <a:ext cx="1481619" cy="1060580"/>
          </a:xfrm>
          <a:prstGeom prst="rect">
            <a:avLst/>
          </a:prstGeom>
        </p:spPr>
      </p:pic>
      <p:sp>
        <p:nvSpPr>
          <p:cNvPr id="8" name="Rectangle 1"/>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000000"/>
                </a:solidFill>
                <a:effectLst/>
                <a:latin typeface="-apple-system"/>
              </a:rPr>
              <a:t/>
            </a:r>
            <a:br>
              <a:rPr kumimoji="0" lang="ru-RU" altLang="ru-RU" sz="900" b="0" i="0" u="none" strike="noStrike" cap="none" normalizeH="0" baseline="0" dirty="0">
                <a:ln>
                  <a:noFill/>
                </a:ln>
                <a:solidFill>
                  <a:srgbClr val="000000"/>
                </a:solidFill>
                <a:effectLst/>
                <a:latin typeface="-apple-system"/>
              </a:rPr>
            </a:br>
            <a:r>
              <a:rPr kumimoji="0" lang="ru-RU" altLang="ru-RU" sz="900" b="0" i="0" u="none" strike="noStrike" cap="none" normalizeH="0" baseline="0" dirty="0">
                <a:ln>
                  <a:noFill/>
                </a:ln>
                <a:solidFill>
                  <a:srgbClr val="000000"/>
                </a:solidFill>
                <a:effectLst/>
                <a:latin typeface="-apple-system"/>
              </a:rPr>
              <a:t>  </a:t>
            </a:r>
            <a:endParaRPr kumimoji="0" lang="ru-RU" altLang="ru-RU" sz="1900" b="0" i="0" u="none" strike="noStrike" cap="none" normalizeH="0" baseline="0" dirty="0">
              <a:ln>
                <a:noFill/>
              </a:ln>
              <a:solidFill>
                <a:srgbClr val="000000"/>
              </a:solidFill>
              <a:effectLst/>
              <a:latin typeface="-apple-system"/>
            </a:endParaRPr>
          </a:p>
        </p:txBody>
      </p:sp>
      <p:sp>
        <p:nvSpPr>
          <p:cNvPr id="9" name="AutoShape 2" descr="📌"/>
          <p:cNvSpPr>
            <a:spLocks noChangeAspect="1" noChangeArrowheads="1"/>
          </p:cNvSpPr>
          <p:nvPr/>
        </p:nvSpPr>
        <p:spPr bwMode="auto">
          <a:xfrm>
            <a:off x="63500" y="-82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3" descr="📌"/>
          <p:cNvSpPr>
            <a:spLocks noChangeAspect="1" noChangeArrowheads="1"/>
          </p:cNvSpPr>
          <p:nvPr/>
        </p:nvSpPr>
        <p:spPr bwMode="auto">
          <a:xfrm>
            <a:off x="31750"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4" descr="📌"/>
          <p:cNvSpPr>
            <a:spLocks noChangeAspect="1" noChangeArrowheads="1"/>
          </p:cNvSpPr>
          <p:nvPr/>
        </p:nvSpPr>
        <p:spPr bwMode="auto">
          <a:xfrm>
            <a:off x="31750" y="495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29054" y="2789929"/>
            <a:ext cx="2088232" cy="1566174"/>
          </a:xfrm>
          <a:prstGeom prst="rect">
            <a:avLst/>
          </a:prstGeom>
          <a:ln>
            <a:noFill/>
          </a:ln>
          <a:effectLst>
            <a:softEdge rad="112500"/>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6400" y="4029235"/>
            <a:ext cx="1959547" cy="1469660"/>
          </a:xfrm>
          <a:prstGeom prst="rect">
            <a:avLst/>
          </a:prstGeom>
          <a:ln>
            <a:noFill/>
          </a:ln>
          <a:effectLst>
            <a:softEdge rad="112500"/>
          </a:effectLst>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48726" y="5341097"/>
            <a:ext cx="1907704" cy="1430778"/>
          </a:xfrm>
          <a:prstGeom prst="rect">
            <a:avLst/>
          </a:prstGeom>
          <a:ln>
            <a:noFill/>
          </a:ln>
          <a:effectLst>
            <a:softEdge rad="112500"/>
          </a:effectLst>
        </p:spPr>
      </p:pic>
      <p:pic>
        <p:nvPicPr>
          <p:cNvPr id="15" name="Рисунок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96400" y="1438951"/>
            <a:ext cx="2230196" cy="1605290"/>
          </a:xfrm>
          <a:prstGeom prst="rect">
            <a:avLst/>
          </a:prstGeom>
          <a:ln>
            <a:noFill/>
          </a:ln>
          <a:effectLst>
            <a:softEdge rad="112500"/>
          </a:effectLst>
        </p:spPr>
      </p:pic>
      <p:pic>
        <p:nvPicPr>
          <p:cNvPr id="16" name="Рисунок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99293" y="39409"/>
            <a:ext cx="1958668" cy="1469001"/>
          </a:xfrm>
          <a:prstGeom prst="rect">
            <a:avLst/>
          </a:prstGeom>
          <a:ln>
            <a:noFill/>
          </a:ln>
          <a:effectLst>
            <a:softEdge rad="112500"/>
          </a:effectLst>
        </p:spPr>
      </p:pic>
    </p:spTree>
    <p:extLst>
      <p:ext uri="{BB962C8B-B14F-4D97-AF65-F5344CB8AC3E}">
        <p14:creationId xmlns:p14="http://schemas.microsoft.com/office/powerpoint/2010/main" val="494816186"/>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49609" y="1168646"/>
            <a:ext cx="9432240" cy="5533216"/>
          </a:xfrm>
        </p:spPr>
        <p:txBody>
          <a:bodyPr>
            <a:normAutofit/>
          </a:bodyPr>
          <a:lstStyle/>
          <a:p>
            <a:r>
              <a:rPr lang="ru-RU" sz="1500" b="1" i="1" dirty="0">
                <a:solidFill>
                  <a:srgbClr val="5E0000"/>
                </a:solidFill>
                <a:latin typeface="Arial Narrow"/>
              </a:rPr>
              <a:t>24 октября</a:t>
            </a:r>
            <a:r>
              <a:rPr lang="ru-RU" sz="1500" i="1" dirty="0">
                <a:solidFill>
                  <a:srgbClr val="5E0000"/>
                </a:solidFill>
                <a:latin typeface="Arial Narrow"/>
              </a:rPr>
              <a:t> – рабочий визит в </a:t>
            </a:r>
            <a:r>
              <a:rPr lang="ru-RU" sz="1500" i="1" dirty="0" err="1">
                <a:solidFill>
                  <a:srgbClr val="5E0000"/>
                </a:solidFill>
                <a:latin typeface="Arial Narrow"/>
              </a:rPr>
              <a:t>Бутурлинский</a:t>
            </a:r>
            <a:r>
              <a:rPr lang="ru-RU" sz="1500" i="1" dirty="0">
                <a:solidFill>
                  <a:srgbClr val="5E0000"/>
                </a:solidFill>
                <a:latin typeface="Arial Narrow"/>
              </a:rPr>
              <a:t> округ, где проверили реализацию гражданской инициативы по сбору гуманитарной помощи мобилизованным </a:t>
            </a:r>
            <a:r>
              <a:rPr lang="ru-RU" sz="1500" i="1" dirty="0" err="1">
                <a:solidFill>
                  <a:srgbClr val="5E0000"/>
                </a:solidFill>
                <a:latin typeface="Arial Narrow"/>
              </a:rPr>
              <a:t>бутурлинцам</a:t>
            </a:r>
            <a:r>
              <a:rPr lang="ru-RU" sz="1500" i="1" dirty="0">
                <a:solidFill>
                  <a:srgbClr val="5E0000"/>
                </a:solidFill>
                <a:latin typeface="Arial Narrow"/>
              </a:rPr>
              <a:t>, обсудили возможность доставки посылок в части, где находятся земляки, посетил село Уварово, жители которого обратились с вопросом по очистке водоема. Побывал ив </a:t>
            </a:r>
            <a:r>
              <a:rPr lang="ru-RU" sz="1500" i="1" dirty="0" err="1">
                <a:solidFill>
                  <a:srgbClr val="5E0000"/>
                </a:solidFill>
                <a:latin typeface="Arial Narrow"/>
              </a:rPr>
              <a:t>Ягубовской</a:t>
            </a:r>
            <a:r>
              <a:rPr lang="ru-RU" sz="1500" i="1" dirty="0">
                <a:solidFill>
                  <a:srgbClr val="5E0000"/>
                </a:solidFill>
                <a:latin typeface="Arial Narrow"/>
              </a:rPr>
              <a:t> средней школе, где в этом году был выполнен капитальный ремонт кровли, отремонтирован спортивный зал, был открыт центр «Точка роста</a:t>
            </a:r>
            <a:r>
              <a:rPr lang="ru-RU" sz="1500" i="1" dirty="0" smtClean="0">
                <a:solidFill>
                  <a:srgbClr val="5E0000"/>
                </a:solidFill>
                <a:latin typeface="Arial Narrow"/>
              </a:rPr>
              <a:t>»</a:t>
            </a:r>
          </a:p>
          <a:p>
            <a:endParaRPr lang="ru-RU" sz="800" i="1" dirty="0">
              <a:solidFill>
                <a:srgbClr val="5E0000"/>
              </a:solidFill>
              <a:latin typeface="Arial Narrow"/>
            </a:endParaRPr>
          </a:p>
          <a:p>
            <a:r>
              <a:rPr lang="ru-RU" sz="1500" b="1" i="1" dirty="0">
                <a:solidFill>
                  <a:srgbClr val="5E0000"/>
                </a:solidFill>
                <a:latin typeface="Arial Narrow"/>
              </a:rPr>
              <a:t>14 ноября </a:t>
            </a:r>
            <a:r>
              <a:rPr lang="ru-RU" sz="1500" i="1" dirty="0">
                <a:solidFill>
                  <a:srgbClr val="5E0000"/>
                </a:solidFill>
                <a:latin typeface="Arial Narrow"/>
              </a:rPr>
              <a:t>– рабочий визит в </a:t>
            </a:r>
            <a:r>
              <a:rPr lang="ru-RU" sz="1500" i="1" dirty="0" err="1">
                <a:solidFill>
                  <a:srgbClr val="5E0000"/>
                </a:solidFill>
                <a:latin typeface="Arial Narrow"/>
              </a:rPr>
              <a:t>Сергачский</a:t>
            </a:r>
            <a:r>
              <a:rPr lang="ru-RU" sz="1500" i="1" dirty="0">
                <a:solidFill>
                  <a:srgbClr val="5E0000"/>
                </a:solidFill>
                <a:latin typeface="Arial Narrow"/>
              </a:rPr>
              <a:t> округ. Депутат проконтролировал сделанную работу по обращению граждан - ремонт дренажной системы МКД, посетил </a:t>
            </a:r>
            <a:r>
              <a:rPr lang="ru-RU" sz="1500" i="1" dirty="0" err="1">
                <a:solidFill>
                  <a:srgbClr val="5E0000"/>
                </a:solidFill>
                <a:latin typeface="Arial Narrow"/>
              </a:rPr>
              <a:t>с.Богородское</a:t>
            </a:r>
            <a:r>
              <a:rPr lang="ru-RU" sz="1500" i="1" dirty="0">
                <a:solidFill>
                  <a:srgbClr val="5E0000"/>
                </a:solidFill>
                <a:latin typeface="Arial Narrow"/>
              </a:rPr>
              <a:t>, оценили уличные тренажёры для занятия спортом, которые были установлены за счет средств фонда поддержки территорий, и </a:t>
            </a:r>
            <a:r>
              <a:rPr lang="ru-RU" sz="1500" i="1" dirty="0" err="1">
                <a:solidFill>
                  <a:srgbClr val="5E0000"/>
                </a:solidFill>
                <a:latin typeface="Arial Narrow"/>
              </a:rPr>
              <a:t>с.Толба</a:t>
            </a:r>
            <a:r>
              <a:rPr lang="ru-RU" sz="1500" i="1" dirty="0">
                <a:solidFill>
                  <a:srgbClr val="5E0000"/>
                </a:solidFill>
                <a:latin typeface="Arial Narrow"/>
              </a:rPr>
              <a:t>. где по областной программе Комплексного развития территории строится общественное пространство – спортивная детская площадка с резиновым покрытием, тренажерами, ограждением и освещением</a:t>
            </a:r>
            <a:r>
              <a:rPr lang="ru-RU" sz="1500" i="1" dirty="0" smtClean="0">
                <a:solidFill>
                  <a:srgbClr val="5E0000"/>
                </a:solidFill>
                <a:latin typeface="Arial Narrow"/>
              </a:rPr>
              <a:t>.</a:t>
            </a:r>
            <a:endParaRPr lang="ru-RU" sz="1500" b="1" i="1" dirty="0" smtClean="0">
              <a:solidFill>
                <a:srgbClr val="5E0000"/>
              </a:solidFill>
              <a:latin typeface="Arial Narrow"/>
            </a:endParaRPr>
          </a:p>
          <a:p>
            <a:endParaRPr lang="ru-RU" sz="800" b="1" i="1" dirty="0">
              <a:solidFill>
                <a:srgbClr val="5E0000"/>
              </a:solidFill>
              <a:latin typeface="Arial Narrow"/>
            </a:endParaRPr>
          </a:p>
          <a:p>
            <a:r>
              <a:rPr lang="ru-RU" sz="1500" b="1" i="1" dirty="0" smtClean="0">
                <a:solidFill>
                  <a:srgbClr val="5E0000"/>
                </a:solidFill>
                <a:latin typeface="Arial Narrow"/>
              </a:rPr>
              <a:t>17 </a:t>
            </a:r>
            <a:r>
              <a:rPr lang="ru-RU" sz="1500" b="1" i="1" dirty="0">
                <a:solidFill>
                  <a:srgbClr val="5E0000"/>
                </a:solidFill>
                <a:latin typeface="Arial Narrow"/>
              </a:rPr>
              <a:t>ноября </a:t>
            </a:r>
            <a:r>
              <a:rPr lang="ru-RU" sz="1500" i="1" dirty="0">
                <a:solidFill>
                  <a:srgbClr val="5E0000"/>
                </a:solidFill>
                <a:latin typeface="Arial Narrow"/>
              </a:rPr>
              <a:t>- по поручению партии «Единая Россия» Александр </a:t>
            </a:r>
            <a:r>
              <a:rPr lang="ru-RU" sz="1500" i="1" dirty="0" err="1">
                <a:solidFill>
                  <a:srgbClr val="5E0000"/>
                </a:solidFill>
                <a:latin typeface="Arial Narrow"/>
              </a:rPr>
              <a:t>Ефремцев</a:t>
            </a:r>
            <a:r>
              <a:rPr lang="ru-RU" sz="1500" i="1" dirty="0">
                <a:solidFill>
                  <a:srgbClr val="5E0000"/>
                </a:solidFill>
                <a:latin typeface="Arial Narrow"/>
              </a:rPr>
              <a:t> побывал в </a:t>
            </a:r>
            <a:r>
              <a:rPr lang="ru-RU" sz="1500" i="1" dirty="0" err="1">
                <a:solidFill>
                  <a:srgbClr val="5E0000"/>
                </a:solidFill>
                <a:latin typeface="Arial Narrow"/>
              </a:rPr>
              <a:t>Княгининской</a:t>
            </a:r>
            <a:r>
              <a:rPr lang="ru-RU" sz="1500" i="1" dirty="0">
                <a:solidFill>
                  <a:srgbClr val="5E0000"/>
                </a:solidFill>
                <a:latin typeface="Arial Narrow"/>
              </a:rPr>
              <a:t> средней школе №2, где проводится комплексный капитальный ремонт в рамках Федерального проекта «Модернизация школьных систем образования</a:t>
            </a:r>
            <a:r>
              <a:rPr lang="ru-RU" sz="1500" i="1" dirty="0" smtClean="0">
                <a:solidFill>
                  <a:srgbClr val="5E0000"/>
                </a:solidFill>
                <a:latin typeface="Arial Narrow"/>
              </a:rPr>
              <a:t>».</a:t>
            </a:r>
          </a:p>
          <a:p>
            <a:endParaRPr lang="ru-RU" sz="800" i="1" dirty="0">
              <a:solidFill>
                <a:srgbClr val="5E0000"/>
              </a:solidFill>
              <a:latin typeface="Arial Narrow"/>
            </a:endParaRPr>
          </a:p>
          <a:p>
            <a:r>
              <a:rPr lang="ru-RU" sz="1500" b="1" i="1" dirty="0">
                <a:solidFill>
                  <a:srgbClr val="5E0000"/>
                </a:solidFill>
                <a:latin typeface="Arial Narrow"/>
              </a:rPr>
              <a:t>25 ноября</a:t>
            </a:r>
            <a:r>
              <a:rPr lang="ru-RU" sz="1500" i="1" dirty="0">
                <a:solidFill>
                  <a:srgbClr val="5E0000"/>
                </a:solidFill>
                <a:latin typeface="Arial Narrow"/>
              </a:rPr>
              <a:t> в </a:t>
            </a:r>
            <a:r>
              <a:rPr lang="ru-RU" sz="1500" i="1" dirty="0" err="1">
                <a:solidFill>
                  <a:srgbClr val="5E0000"/>
                </a:solidFill>
                <a:latin typeface="Arial Narrow"/>
              </a:rPr>
              <a:t>Княгининском</a:t>
            </a:r>
            <a:r>
              <a:rPr lang="ru-RU" sz="1500" i="1" dirty="0">
                <a:solidFill>
                  <a:srgbClr val="5E0000"/>
                </a:solidFill>
                <a:latin typeface="Arial Narrow"/>
              </a:rPr>
              <a:t> университете участие депутата во вторых региональных молодежных сельских играх «Территория». Участники: молодежь малых городов и сел Нижегородской области в возрасте от 18 до 35 лет</a:t>
            </a:r>
            <a:r>
              <a:rPr lang="ru-RU" sz="1500" i="1" dirty="0" smtClean="0">
                <a:solidFill>
                  <a:srgbClr val="5E0000"/>
                </a:solidFill>
                <a:latin typeface="Arial Narrow"/>
              </a:rPr>
              <a:t>.</a:t>
            </a:r>
          </a:p>
          <a:p>
            <a:endParaRPr lang="ru-RU" sz="800" i="1" dirty="0">
              <a:solidFill>
                <a:srgbClr val="5E0000"/>
              </a:solidFill>
              <a:latin typeface="Arial Narrow"/>
            </a:endParaRPr>
          </a:p>
          <a:p>
            <a:r>
              <a:rPr lang="ru-RU" sz="1500" b="1" i="1" dirty="0">
                <a:solidFill>
                  <a:srgbClr val="5E0000"/>
                </a:solidFill>
                <a:latin typeface="Arial Narrow"/>
              </a:rPr>
              <a:t>28 ноября – </a:t>
            </a:r>
            <a:r>
              <a:rPr lang="ru-RU" sz="1500" i="1" dirty="0">
                <a:solidFill>
                  <a:srgbClr val="5E0000"/>
                </a:solidFill>
                <a:latin typeface="Arial Narrow"/>
              </a:rPr>
              <a:t>рабочий визит в </a:t>
            </a:r>
            <a:r>
              <a:rPr lang="ru-RU" sz="1500" i="1" dirty="0" err="1">
                <a:solidFill>
                  <a:srgbClr val="5E0000"/>
                </a:solidFill>
                <a:latin typeface="Arial Narrow"/>
              </a:rPr>
              <a:t>Большеболдинский</a:t>
            </a:r>
            <a:r>
              <a:rPr lang="ru-RU" sz="1500" i="1" dirty="0">
                <a:solidFill>
                  <a:srgbClr val="5E0000"/>
                </a:solidFill>
                <a:latin typeface="Arial Narrow"/>
              </a:rPr>
              <a:t> округ</a:t>
            </a:r>
            <a:r>
              <a:rPr lang="ru-RU" sz="1500" dirty="0"/>
              <a:t>. </a:t>
            </a:r>
            <a:r>
              <a:rPr lang="ru-RU" sz="1500" i="1" dirty="0">
                <a:solidFill>
                  <a:srgbClr val="5E0000"/>
                </a:solidFill>
                <a:latin typeface="Arial Narrow"/>
              </a:rPr>
              <a:t>Совместно с главой местного самоуправления Аллой Морозовой и председателем Совета депутатов Владимиром </a:t>
            </a:r>
            <a:r>
              <a:rPr lang="ru-RU" sz="1500" i="1" dirty="0" err="1">
                <a:solidFill>
                  <a:srgbClr val="5E0000"/>
                </a:solidFill>
                <a:latin typeface="Arial Narrow"/>
              </a:rPr>
              <a:t>Кочетовым</a:t>
            </a:r>
            <a:r>
              <a:rPr lang="ru-RU" sz="1500" i="1" dirty="0">
                <a:solidFill>
                  <a:srgbClr val="5E0000"/>
                </a:solidFill>
                <a:latin typeface="Arial Narrow"/>
              </a:rPr>
              <a:t> обсудили важные вопросы для округа, провели выездной приём граждан, посетили ряд сёл, которые находятся в значительной отдаленности от центра - село Большие Поляны, поселок Большевик.</a:t>
            </a:r>
          </a:p>
        </p:txBody>
      </p:sp>
      <p:sp>
        <p:nvSpPr>
          <p:cNvPr id="4" name="Прямоугольник 3"/>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5" name="Прямоугольник 4"/>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a:p>
            <a:pPr marL="0" marR="0" lvl="0" indent="0" algn="ctr" defTabSz="914400">
              <a:lnSpc>
                <a:spcPct val="100000"/>
              </a:lnSpc>
              <a:spcBef>
                <a:spcPts val="0"/>
              </a:spcBef>
              <a:spcAft>
                <a:spcPts val="0"/>
              </a:spcAft>
              <a:buClrTx/>
              <a:buSzTx/>
              <a:buFontTx/>
              <a:buNone/>
              <a:defRPr/>
            </a:pPr>
            <a:endParaRPr lang="ru-RU" sz="1800" b="0" i="0" u="none" strike="noStrike" cap="none" spc="0" dirty="0">
              <a:ln>
                <a:noFill/>
              </a:ln>
              <a:solidFill>
                <a:prstClr val="white"/>
              </a:solidFill>
              <a:latin typeface="Calibri"/>
              <a:ea typeface="Arial"/>
              <a:cs typeface="Arial"/>
            </a:endParaRPr>
          </a:p>
        </p:txBody>
      </p:sp>
      <p:pic>
        <p:nvPicPr>
          <p:cNvPr id="6" name="Рисунок 5"/>
          <p:cNvPicPr>
            <a:picLocks noChangeAspect="1"/>
          </p:cNvPicPr>
          <p:nvPr/>
        </p:nvPicPr>
        <p:blipFill>
          <a:blip r:embed="rId3"/>
          <a:stretch/>
        </p:blipFill>
        <p:spPr bwMode="auto">
          <a:xfrm>
            <a:off x="621501" y="108066"/>
            <a:ext cx="1481619" cy="1060580"/>
          </a:xfrm>
          <a:prstGeom prst="rect">
            <a:avLst/>
          </a:prstGeom>
        </p:spPr>
      </p:pic>
      <p:sp>
        <p:nvSpPr>
          <p:cNvPr id="8" name="Rectangle 1"/>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000000"/>
                </a:solidFill>
                <a:effectLst/>
                <a:latin typeface="-apple-system"/>
              </a:rPr>
              <a:t/>
            </a:r>
            <a:br>
              <a:rPr kumimoji="0" lang="ru-RU" altLang="ru-RU" sz="900" b="0" i="0" u="none" strike="noStrike" cap="none" normalizeH="0" baseline="0" dirty="0">
                <a:ln>
                  <a:noFill/>
                </a:ln>
                <a:solidFill>
                  <a:srgbClr val="000000"/>
                </a:solidFill>
                <a:effectLst/>
                <a:latin typeface="-apple-system"/>
              </a:rPr>
            </a:br>
            <a:r>
              <a:rPr kumimoji="0" lang="ru-RU" altLang="ru-RU" sz="900" b="0" i="0" u="none" strike="noStrike" cap="none" normalizeH="0" baseline="0" dirty="0">
                <a:ln>
                  <a:noFill/>
                </a:ln>
                <a:solidFill>
                  <a:srgbClr val="000000"/>
                </a:solidFill>
                <a:effectLst/>
                <a:latin typeface="-apple-system"/>
              </a:rPr>
              <a:t>  </a:t>
            </a:r>
            <a:endParaRPr kumimoji="0" lang="ru-RU" altLang="ru-RU" sz="1900" b="0" i="0" u="none" strike="noStrike" cap="none" normalizeH="0" baseline="0" dirty="0">
              <a:ln>
                <a:noFill/>
              </a:ln>
              <a:solidFill>
                <a:srgbClr val="000000"/>
              </a:solidFill>
              <a:effectLst/>
              <a:latin typeface="-apple-system"/>
            </a:endParaRPr>
          </a:p>
        </p:txBody>
      </p:sp>
      <p:sp>
        <p:nvSpPr>
          <p:cNvPr id="9" name="AutoShape 2" descr="📌"/>
          <p:cNvSpPr>
            <a:spLocks noChangeAspect="1" noChangeArrowheads="1"/>
          </p:cNvSpPr>
          <p:nvPr/>
        </p:nvSpPr>
        <p:spPr bwMode="auto">
          <a:xfrm>
            <a:off x="63500" y="-82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3" descr="📌"/>
          <p:cNvSpPr>
            <a:spLocks noChangeAspect="1" noChangeArrowheads="1"/>
          </p:cNvSpPr>
          <p:nvPr/>
        </p:nvSpPr>
        <p:spPr bwMode="auto">
          <a:xfrm>
            <a:off x="31750"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4" descr="📌"/>
          <p:cNvSpPr>
            <a:spLocks noChangeAspect="1" noChangeArrowheads="1"/>
          </p:cNvSpPr>
          <p:nvPr/>
        </p:nvSpPr>
        <p:spPr bwMode="auto">
          <a:xfrm>
            <a:off x="31750" y="495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4" name="Рисунок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56913" y="2917176"/>
            <a:ext cx="2051720" cy="1538790"/>
          </a:xfrm>
          <a:prstGeom prst="rect">
            <a:avLst/>
          </a:prstGeom>
          <a:ln>
            <a:noFill/>
          </a:ln>
          <a:effectLst>
            <a:softEdge rad="112500"/>
          </a:effectLst>
        </p:spPr>
      </p:pic>
      <p:pic>
        <p:nvPicPr>
          <p:cNvPr id="15" name="Рисунок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82773" y="4239603"/>
            <a:ext cx="1686112" cy="1124294"/>
          </a:xfrm>
          <a:prstGeom prst="rect">
            <a:avLst/>
          </a:prstGeom>
          <a:ln>
            <a:noFill/>
          </a:ln>
          <a:effectLst>
            <a:softEdge rad="112500"/>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1077" y="5309452"/>
            <a:ext cx="1907704" cy="1430778"/>
          </a:xfrm>
          <a:prstGeom prst="rect">
            <a:avLst/>
          </a:prstGeom>
          <a:ln>
            <a:noFill/>
          </a:ln>
          <a:effectLst>
            <a:softEdge rad="112500"/>
          </a:effectLst>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76441" y="222250"/>
            <a:ext cx="2196970" cy="1647728"/>
          </a:xfrm>
          <a:prstGeom prst="rect">
            <a:avLst/>
          </a:prstGeom>
          <a:ln>
            <a:noFill/>
          </a:ln>
          <a:effectLst>
            <a:softEdge rad="112500"/>
          </a:effectLst>
        </p:spPr>
      </p:pic>
      <p:pic>
        <p:nvPicPr>
          <p:cNvPr id="17" name="Рисунок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68888" y="1765062"/>
            <a:ext cx="1763688" cy="1322766"/>
          </a:xfrm>
          <a:prstGeom prst="rect">
            <a:avLst/>
          </a:prstGeom>
          <a:ln>
            <a:noFill/>
          </a:ln>
          <a:effectLst>
            <a:softEdge rad="112500"/>
          </a:effectLst>
        </p:spPr>
      </p:pic>
    </p:spTree>
    <p:extLst>
      <p:ext uri="{BB962C8B-B14F-4D97-AF65-F5344CB8AC3E}">
        <p14:creationId xmlns:p14="http://schemas.microsoft.com/office/powerpoint/2010/main" val="102015079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305248" y="286136"/>
            <a:ext cx="9476074"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В ИЗБИРАТЕЛЬНОМ ОКРУГЕ </a:t>
            </a:r>
            <a:endParaRPr dirty="0" smtClean="0"/>
          </a:p>
        </p:txBody>
      </p:sp>
      <p:cxnSp>
        <p:nvCxnSpPr>
          <p:cNvPr id="13" name="Прямая соединительная линия 12"/>
          <p:cNvCxnSpPr>
            <a:cxnSpLocks/>
          </p:cNvCxnSpPr>
          <p:nvPr/>
        </p:nvCxnSpPr>
        <p:spPr bwMode="auto">
          <a:xfrm>
            <a:off x="2381447" y="15401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18" name="Прямоугольник 17"/>
          <p:cNvSpPr/>
          <p:nvPr/>
        </p:nvSpPr>
        <p:spPr bwMode="auto">
          <a:xfrm>
            <a:off x="1017916" y="3459192"/>
            <a:ext cx="5510132" cy="3323987"/>
          </a:xfrm>
          <a:prstGeom prst="rect">
            <a:avLst/>
          </a:prstGeom>
          <a:noFill/>
        </p:spPr>
        <p:txBody>
          <a:bodyPr wrap="square" lIns="91440" tIns="45720" rIns="91440" bIns="45720">
            <a:spAutoFit/>
          </a:bodyPr>
          <a:lstStyle/>
          <a:p>
            <a:r>
              <a:rPr lang="ru-RU" b="1" i="1" dirty="0" smtClean="0">
                <a:solidFill>
                  <a:srgbClr val="5E0000"/>
                </a:solidFill>
                <a:latin typeface="Arial Narrow"/>
                <a:ea typeface="Times New Roman"/>
              </a:rPr>
              <a:t>В апреле </a:t>
            </a:r>
            <a:r>
              <a:rPr lang="ru-RU" i="1" dirty="0" smtClean="0">
                <a:solidFill>
                  <a:srgbClr val="5E0000"/>
                </a:solidFill>
                <a:latin typeface="Arial Narrow"/>
                <a:ea typeface="Times New Roman"/>
              </a:rPr>
              <a:t>в </a:t>
            </a:r>
            <a:r>
              <a:rPr lang="ru-RU" i="1" dirty="0" err="1">
                <a:solidFill>
                  <a:srgbClr val="5E0000"/>
                </a:solidFill>
                <a:latin typeface="Arial Narrow"/>
                <a:ea typeface="Times New Roman"/>
              </a:rPr>
              <a:t>ФОКе</a:t>
            </a:r>
            <a:r>
              <a:rPr lang="ru-RU" i="1" dirty="0">
                <a:solidFill>
                  <a:srgbClr val="5E0000"/>
                </a:solidFill>
                <a:latin typeface="Arial Narrow"/>
                <a:ea typeface="Times New Roman"/>
              </a:rPr>
              <a:t> «Молодежный» города </a:t>
            </a:r>
            <a:r>
              <a:rPr lang="ru-RU" i="1" dirty="0" err="1">
                <a:solidFill>
                  <a:srgbClr val="5E0000"/>
                </a:solidFill>
                <a:latin typeface="Arial Narrow"/>
                <a:ea typeface="Times New Roman"/>
              </a:rPr>
              <a:t>Княгинино</a:t>
            </a:r>
            <a:r>
              <a:rPr lang="ru-RU" i="1" dirty="0">
                <a:solidFill>
                  <a:srgbClr val="5E0000"/>
                </a:solidFill>
                <a:latin typeface="Arial Narrow"/>
                <a:ea typeface="Times New Roman"/>
              </a:rPr>
              <a:t> прошла Межрайонная Спартакиада ВФСК ГТО «ГТО – путь к успеху!» на призы депутатов Законодательного Собрания Нижегородской области 18 избирательного округа Владимира </a:t>
            </a:r>
            <a:r>
              <a:rPr lang="ru-RU" i="1" dirty="0" err="1">
                <a:solidFill>
                  <a:srgbClr val="5E0000"/>
                </a:solidFill>
                <a:latin typeface="Arial Narrow"/>
                <a:ea typeface="Times New Roman"/>
              </a:rPr>
              <a:t>Пакова</a:t>
            </a:r>
            <a:r>
              <a:rPr lang="ru-RU" i="1" dirty="0">
                <a:solidFill>
                  <a:srgbClr val="5E0000"/>
                </a:solidFill>
                <a:latin typeface="Arial Narrow"/>
                <a:ea typeface="Times New Roman"/>
              </a:rPr>
              <a:t> и Александра </a:t>
            </a:r>
            <a:r>
              <a:rPr lang="ru-RU" i="1" dirty="0" err="1">
                <a:solidFill>
                  <a:srgbClr val="5E0000"/>
                </a:solidFill>
                <a:latin typeface="Arial Narrow"/>
                <a:ea typeface="Times New Roman"/>
              </a:rPr>
              <a:t>Ефремцева</a:t>
            </a:r>
            <a:r>
              <a:rPr lang="ru-RU" i="1" dirty="0">
                <a:solidFill>
                  <a:srgbClr val="5E0000"/>
                </a:solidFill>
                <a:latin typeface="Arial Narrow"/>
                <a:ea typeface="Times New Roman"/>
              </a:rPr>
              <a:t>. В спортивном празднике приняли участие команды из </a:t>
            </a:r>
            <a:r>
              <a:rPr lang="ru-RU" i="1" dirty="0" err="1">
                <a:solidFill>
                  <a:srgbClr val="5E0000"/>
                </a:solidFill>
                <a:latin typeface="Arial Narrow"/>
                <a:ea typeface="Times New Roman"/>
              </a:rPr>
              <a:t>Дальнеконстантиновского</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Княгининского</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Большемурашкинского</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Гагинского</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Большеболдинского</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Сергачского</a:t>
            </a:r>
            <a:r>
              <a:rPr lang="ru-RU" i="1" dirty="0">
                <a:solidFill>
                  <a:srgbClr val="5E0000"/>
                </a:solidFill>
                <a:latin typeface="Arial Narrow"/>
                <a:ea typeface="Times New Roman"/>
              </a:rPr>
              <a:t>, </a:t>
            </a:r>
            <a:r>
              <a:rPr lang="ru-RU" i="1" dirty="0" err="1">
                <a:solidFill>
                  <a:srgbClr val="5E0000"/>
                </a:solidFill>
                <a:latin typeface="Arial Narrow"/>
                <a:ea typeface="Times New Roman"/>
              </a:rPr>
              <a:t>Бутурлинского</a:t>
            </a:r>
            <a:r>
              <a:rPr lang="ru-RU" i="1" dirty="0">
                <a:solidFill>
                  <a:srgbClr val="5E0000"/>
                </a:solidFill>
                <a:latin typeface="Arial Narrow"/>
                <a:ea typeface="Times New Roman"/>
              </a:rPr>
              <a:t> районов</a:t>
            </a:r>
            <a:r>
              <a:rPr lang="ru-RU" i="1" dirty="0" smtClean="0">
                <a:solidFill>
                  <a:srgbClr val="5E0000"/>
                </a:solidFill>
                <a:latin typeface="Arial Narrow"/>
                <a:ea typeface="Times New Roman"/>
              </a:rPr>
              <a:t>. В планах расширить географию участников до 129 округа.</a:t>
            </a:r>
            <a:endParaRPr lang="ru-RU" i="1" dirty="0">
              <a:solidFill>
                <a:srgbClr val="5E0000"/>
              </a:solidFill>
              <a:latin typeface="Arial Narrow"/>
              <a:ea typeface="Times New Roman"/>
            </a:endParaRPr>
          </a:p>
          <a:p>
            <a:pPr>
              <a:defRPr/>
            </a:pPr>
            <a:r>
              <a:rPr lang="ru-RU" sz="3000" b="1" dirty="0" smtClean="0">
                <a:ln/>
                <a:solidFill>
                  <a:srgbClr val="5E0000"/>
                </a:solidFill>
                <a:latin typeface="Arial Narrow"/>
              </a:rPr>
              <a:t> </a:t>
            </a:r>
            <a:endParaRPr lang="ru-RU" sz="3000" b="1" dirty="0">
              <a:ln/>
              <a:solidFill>
                <a:srgbClr val="5E0000"/>
              </a:solidFill>
            </a:endParaRPr>
          </a:p>
        </p:txBody>
      </p:sp>
      <p:sp>
        <p:nvSpPr>
          <p:cNvPr id="9" name="Подзаголовок 2"/>
          <p:cNvSpPr>
            <a:spLocks noGrp="1"/>
          </p:cNvSpPr>
          <p:nvPr>
            <p:ph type="subTitle" idx="1"/>
          </p:nvPr>
        </p:nvSpPr>
        <p:spPr bwMode="auto">
          <a:xfrm>
            <a:off x="8919713" y="3157267"/>
            <a:ext cx="488655" cy="487757"/>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dirty="0">
              <a:ln/>
              <a:solidFill>
                <a:srgbClr val="5E0000"/>
              </a:solidFill>
              <a:latin typeface="Arial Narrow"/>
            </a:endParaRPr>
          </a:p>
          <a:p>
            <a:pPr>
              <a:defRPr/>
            </a:pPr>
            <a:endParaRPr lang="ru-RU" dirty="0"/>
          </a:p>
        </p:txBody>
      </p:sp>
      <p:sp>
        <p:nvSpPr>
          <p:cNvPr id="14" name="Прямоугольник 13"/>
          <p:cNvSpPr/>
          <p:nvPr/>
        </p:nvSpPr>
        <p:spPr bwMode="auto">
          <a:xfrm>
            <a:off x="697700" y="1779739"/>
            <a:ext cx="11329199" cy="1785104"/>
          </a:xfrm>
          <a:prstGeom prst="rect">
            <a:avLst/>
          </a:prstGeom>
          <a:noFill/>
        </p:spPr>
        <p:txBody>
          <a:bodyPr wrap="square" lIns="91440" tIns="45720" rIns="91440" bIns="45720">
            <a:spAutoFit/>
          </a:bodyPr>
          <a:lstStyle/>
          <a:p>
            <a:pPr indent="622300" algn="just">
              <a:defRPr/>
            </a:pPr>
            <a:r>
              <a:rPr lang="ru-RU" sz="3000" b="1" dirty="0">
                <a:ln/>
                <a:solidFill>
                  <a:srgbClr val="5E0000"/>
                </a:solidFill>
                <a:latin typeface="Arial Narrow"/>
              </a:rPr>
              <a:t>3.Информация о реализации социальных (партийных, депутатских) проектов, благотворительных акциях. </a:t>
            </a:r>
            <a:endParaRPr dirty="0"/>
          </a:p>
          <a:p>
            <a:pPr>
              <a:defRPr/>
            </a:pPr>
            <a:endParaRPr lang="ru-RU" sz="1000" b="1" dirty="0">
              <a:ln/>
              <a:solidFill>
                <a:srgbClr val="5E0000"/>
              </a:solidFill>
              <a:latin typeface="Arial Narrow"/>
            </a:endParaRPr>
          </a:p>
          <a:p>
            <a:pPr>
              <a:defRPr/>
            </a:pPr>
            <a:endParaRPr lang="ru-RU" sz="1000" b="1" dirty="0">
              <a:ln/>
              <a:solidFill>
                <a:srgbClr val="5E0000"/>
              </a:solidFill>
              <a:latin typeface="Arial Narrow"/>
            </a:endParaRPr>
          </a:p>
          <a:p>
            <a:pPr>
              <a:defRPr/>
            </a:pPr>
            <a:r>
              <a:rPr lang="ru-RU" sz="3000" b="1" dirty="0">
                <a:ln/>
                <a:solidFill>
                  <a:srgbClr val="5E0000"/>
                </a:solidFill>
                <a:latin typeface="Arial Narrow"/>
              </a:rPr>
              <a:t> </a:t>
            </a:r>
            <a:endParaRPr lang="ru-RU" sz="3000" b="1" dirty="0">
              <a:ln/>
              <a:solidFill>
                <a:srgbClr val="5E0000"/>
              </a:solidFill>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7650" y="2742540"/>
            <a:ext cx="3462436" cy="2309213"/>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6967" y="4229449"/>
            <a:ext cx="3709932" cy="2474061"/>
          </a:xfrm>
          <a:prstGeom prst="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103120" y="157774"/>
            <a:ext cx="9678202"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В ИЗБИРАТЕЛЬНОМ ОКРУГЕ </a:t>
            </a:r>
            <a:endParaRPr dirty="0" smtClean="0"/>
          </a:p>
        </p:txBody>
      </p:sp>
      <p:cxnSp>
        <p:nvCxnSpPr>
          <p:cNvPr id="13" name="Прямая соединительная линия 12"/>
          <p:cNvCxnSpPr>
            <a:cxnSpLocks/>
          </p:cNvCxnSpPr>
          <p:nvPr/>
        </p:nvCxnSpPr>
        <p:spPr bwMode="auto">
          <a:xfrm>
            <a:off x="2381447" y="15401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18" name="Прямоугольник 17"/>
          <p:cNvSpPr/>
          <p:nvPr/>
        </p:nvSpPr>
        <p:spPr bwMode="auto">
          <a:xfrm>
            <a:off x="1017915" y="3459192"/>
            <a:ext cx="4903069" cy="3570208"/>
          </a:xfrm>
          <a:prstGeom prst="rect">
            <a:avLst/>
          </a:prstGeom>
          <a:noFill/>
        </p:spPr>
        <p:txBody>
          <a:bodyPr wrap="square" lIns="91440" tIns="45720" rIns="91440" bIns="45720">
            <a:spAutoFit/>
          </a:bodyPr>
          <a:lstStyle/>
          <a:p>
            <a:r>
              <a:rPr lang="ru-RU" i="1" dirty="0" smtClean="0">
                <a:solidFill>
                  <a:srgbClr val="5E0000"/>
                </a:solidFill>
                <a:latin typeface="Arial Narrow"/>
                <a:ea typeface="Times New Roman"/>
              </a:rPr>
              <a:t>Традиционная </a:t>
            </a:r>
            <a:r>
              <a:rPr lang="ru-RU" i="1" dirty="0">
                <a:solidFill>
                  <a:srgbClr val="5E0000"/>
                </a:solidFill>
                <a:latin typeface="Arial Narrow"/>
                <a:ea typeface="Times New Roman"/>
              </a:rPr>
              <a:t>акция депутата </a:t>
            </a:r>
            <a:r>
              <a:rPr lang="ru-RU" b="1" i="1" dirty="0">
                <a:solidFill>
                  <a:srgbClr val="5E0000"/>
                </a:solidFill>
                <a:latin typeface="Arial Narrow"/>
                <a:ea typeface="Times New Roman"/>
              </a:rPr>
              <a:t>«Пасхальный кулич». </a:t>
            </a:r>
            <a:r>
              <a:rPr lang="ru-RU" i="1" dirty="0">
                <a:solidFill>
                  <a:srgbClr val="5E0000"/>
                </a:solidFill>
                <a:latin typeface="Arial Narrow"/>
                <a:ea typeface="Times New Roman"/>
              </a:rPr>
              <a:t>Ежегодно Александр </a:t>
            </a:r>
            <a:r>
              <a:rPr lang="ru-RU" i="1" dirty="0" err="1">
                <a:solidFill>
                  <a:srgbClr val="5E0000"/>
                </a:solidFill>
                <a:latin typeface="Arial Narrow"/>
                <a:ea typeface="Times New Roman"/>
              </a:rPr>
              <a:t>Ефремцев</a:t>
            </a:r>
            <a:r>
              <a:rPr lang="ru-RU" i="1" dirty="0">
                <a:solidFill>
                  <a:srgbClr val="5E0000"/>
                </a:solidFill>
                <a:latin typeface="Arial Narrow"/>
                <a:ea typeface="Times New Roman"/>
              </a:rPr>
              <a:t> выделяет денежные средства на пасхальные куличи в каждый район 18 округа в церковь для прихожан, дома престарелых, детские дома-интернаты, социальные центры</a:t>
            </a:r>
            <a:r>
              <a:rPr lang="ru-RU" i="1" dirty="0" smtClean="0">
                <a:solidFill>
                  <a:srgbClr val="5E0000"/>
                </a:solidFill>
                <a:latin typeface="Arial Narrow"/>
                <a:ea typeface="Times New Roman"/>
              </a:rPr>
              <a:t>.</a:t>
            </a:r>
          </a:p>
          <a:p>
            <a:endParaRPr lang="ru-RU" sz="800" i="1" dirty="0">
              <a:solidFill>
                <a:srgbClr val="5E0000"/>
              </a:solidFill>
              <a:latin typeface="Arial Narrow"/>
              <a:ea typeface="Times New Roman"/>
            </a:endParaRPr>
          </a:p>
          <a:p>
            <a:r>
              <a:rPr lang="ru-RU" i="1" dirty="0">
                <a:solidFill>
                  <a:srgbClr val="5E0000"/>
                </a:solidFill>
                <a:latin typeface="Arial Narrow"/>
                <a:ea typeface="Times New Roman"/>
              </a:rPr>
              <a:t>В 2022 году было закуплено более 1500 куличей. </a:t>
            </a:r>
            <a:br>
              <a:rPr lang="ru-RU" i="1" dirty="0">
                <a:solidFill>
                  <a:srgbClr val="5E0000"/>
                </a:solidFill>
                <a:latin typeface="Arial Narrow"/>
                <a:ea typeface="Times New Roman"/>
              </a:rPr>
            </a:br>
            <a:r>
              <a:rPr lang="ru-RU" b="1" i="1" dirty="0">
                <a:solidFill>
                  <a:srgbClr val="5E0000"/>
                </a:solidFill>
                <a:latin typeface="Arial Narrow"/>
                <a:ea typeface="Times New Roman"/>
              </a:rPr>
              <a:t>22 апреля </a:t>
            </a:r>
            <a:r>
              <a:rPr lang="ru-RU" i="1" dirty="0">
                <a:solidFill>
                  <a:srgbClr val="5E0000"/>
                </a:solidFill>
                <a:latin typeface="Arial Narrow"/>
                <a:ea typeface="Times New Roman"/>
              </a:rPr>
              <a:t>на личной встрече с эвакуированными жителями г. Мариуполь депутат вручил подарки в честь наступающей Православной Пасхи.</a:t>
            </a:r>
            <a:r>
              <a:rPr lang="ru-RU" sz="3200" dirty="0"/>
              <a:t/>
            </a:r>
            <a:br>
              <a:rPr lang="ru-RU" sz="3200" dirty="0"/>
            </a:br>
            <a:endParaRPr lang="ru-RU" sz="3000" b="1" dirty="0">
              <a:ln/>
              <a:solidFill>
                <a:srgbClr val="5E0000"/>
              </a:solidFill>
            </a:endParaRPr>
          </a:p>
        </p:txBody>
      </p:sp>
      <p:sp>
        <p:nvSpPr>
          <p:cNvPr id="9" name="Подзаголовок 2"/>
          <p:cNvSpPr>
            <a:spLocks noGrp="1"/>
          </p:cNvSpPr>
          <p:nvPr>
            <p:ph type="subTitle" idx="1"/>
          </p:nvPr>
        </p:nvSpPr>
        <p:spPr bwMode="auto">
          <a:xfrm>
            <a:off x="9909386" y="3207451"/>
            <a:ext cx="488655" cy="487757"/>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dirty="0">
              <a:ln/>
              <a:solidFill>
                <a:srgbClr val="5E0000"/>
              </a:solidFill>
              <a:latin typeface="Arial Narrow"/>
            </a:endParaRPr>
          </a:p>
          <a:p>
            <a:pPr>
              <a:defRPr/>
            </a:pPr>
            <a:endParaRPr lang="ru-RU" dirty="0"/>
          </a:p>
        </p:txBody>
      </p:sp>
      <p:sp>
        <p:nvSpPr>
          <p:cNvPr id="14" name="Прямоугольник 13"/>
          <p:cNvSpPr/>
          <p:nvPr/>
        </p:nvSpPr>
        <p:spPr bwMode="auto">
          <a:xfrm>
            <a:off x="697700" y="1779739"/>
            <a:ext cx="11329199" cy="892552"/>
          </a:xfrm>
          <a:prstGeom prst="rect">
            <a:avLst/>
          </a:prstGeom>
          <a:noFill/>
        </p:spPr>
        <p:txBody>
          <a:bodyPr wrap="square" lIns="91440" tIns="45720" rIns="91440" bIns="45720">
            <a:spAutoFit/>
          </a:bodyPr>
          <a:lstStyle/>
          <a:p>
            <a:pPr algn="ctr"/>
            <a:r>
              <a:rPr lang="ru-RU" sz="3200" b="1" i="1" dirty="0">
                <a:solidFill>
                  <a:srgbClr val="5E0000"/>
                </a:solidFill>
                <a:latin typeface="Arial Narrow"/>
                <a:ea typeface="Times New Roman"/>
              </a:rPr>
              <a:t>«Пасхальный кулич»</a:t>
            </a:r>
          </a:p>
          <a:p>
            <a:pPr>
              <a:defRPr/>
            </a:pPr>
            <a:endParaRPr lang="ru-RU" sz="1000" b="1" dirty="0">
              <a:ln/>
              <a:solidFill>
                <a:srgbClr val="5E0000"/>
              </a:solidFill>
              <a:latin typeface="Arial Narrow"/>
            </a:endParaRPr>
          </a:p>
          <a:p>
            <a:pPr>
              <a:defRPr/>
            </a:pPr>
            <a:endParaRPr lang="ru-RU" sz="1000" b="1" dirty="0">
              <a:ln/>
              <a:solidFill>
                <a:srgbClr val="5E0000"/>
              </a:solidFill>
              <a:latin typeface="Arial Narrow"/>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5376" y="2794109"/>
            <a:ext cx="2843808" cy="2132856"/>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7690" y="2788991"/>
            <a:ext cx="2783632" cy="1565793"/>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9227" y="4725144"/>
            <a:ext cx="2777628" cy="1851028"/>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95230" y="5008061"/>
            <a:ext cx="2339752" cy="17548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63001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103120" y="157774"/>
            <a:ext cx="9678202"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В ИЗБИРАТЕЛЬНОМ ОКРУГЕ </a:t>
            </a:r>
            <a:endParaRPr dirty="0" smtClean="0"/>
          </a:p>
        </p:txBody>
      </p:sp>
      <p:cxnSp>
        <p:nvCxnSpPr>
          <p:cNvPr id="13" name="Прямая соединительная линия 12"/>
          <p:cNvCxnSpPr>
            <a:cxnSpLocks/>
          </p:cNvCxnSpPr>
          <p:nvPr/>
        </p:nvCxnSpPr>
        <p:spPr bwMode="auto">
          <a:xfrm>
            <a:off x="2381447" y="15401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18" name="Прямоугольник 17"/>
          <p:cNvSpPr/>
          <p:nvPr/>
        </p:nvSpPr>
        <p:spPr bwMode="auto">
          <a:xfrm>
            <a:off x="697701" y="3459192"/>
            <a:ext cx="5110267" cy="3293209"/>
          </a:xfrm>
          <a:prstGeom prst="rect">
            <a:avLst/>
          </a:prstGeom>
          <a:noFill/>
        </p:spPr>
        <p:txBody>
          <a:bodyPr wrap="square" lIns="91440" tIns="45720" rIns="91440" bIns="45720">
            <a:spAutoFit/>
          </a:bodyPr>
          <a:lstStyle/>
          <a:p>
            <a:r>
              <a:rPr lang="ru-RU" sz="1600" i="1" dirty="0" smtClean="0">
                <a:solidFill>
                  <a:srgbClr val="5E0000"/>
                </a:solidFill>
                <a:latin typeface="Arial Narrow"/>
                <a:ea typeface="Times New Roman"/>
              </a:rPr>
              <a:t>Проект</a:t>
            </a:r>
            <a:r>
              <a:rPr lang="ru-RU" sz="1600" b="1" i="1" dirty="0" smtClean="0">
                <a:solidFill>
                  <a:srgbClr val="5E0000"/>
                </a:solidFill>
                <a:latin typeface="Arial Narrow"/>
                <a:ea typeface="Times New Roman"/>
              </a:rPr>
              <a:t> «Сад </a:t>
            </a:r>
            <a:r>
              <a:rPr lang="ru-RU" sz="1600" b="1" i="1" dirty="0">
                <a:solidFill>
                  <a:srgbClr val="5E0000"/>
                </a:solidFill>
                <a:latin typeface="Arial Narrow"/>
                <a:ea typeface="Times New Roman"/>
              </a:rPr>
              <a:t>памяти» </a:t>
            </a:r>
            <a:r>
              <a:rPr lang="ru-RU" sz="1600" i="1" dirty="0">
                <a:solidFill>
                  <a:srgbClr val="5E0000"/>
                </a:solidFill>
                <a:latin typeface="Arial Narrow"/>
                <a:ea typeface="Times New Roman"/>
              </a:rPr>
              <a:t>предусматривает заложение сада в память о земляках, погибших на фронтах Великой Отечественной </a:t>
            </a:r>
            <a:r>
              <a:rPr lang="ru-RU" sz="1600" i="1" dirty="0" smtClean="0">
                <a:solidFill>
                  <a:srgbClr val="5E0000"/>
                </a:solidFill>
                <a:latin typeface="Arial Narrow"/>
                <a:ea typeface="Times New Roman"/>
              </a:rPr>
              <a:t>войны, целью </a:t>
            </a:r>
            <a:r>
              <a:rPr lang="ru-RU" sz="1600" i="1" dirty="0">
                <a:solidFill>
                  <a:srgbClr val="5E0000"/>
                </a:solidFill>
                <a:latin typeface="Arial Narrow"/>
                <a:ea typeface="Times New Roman"/>
              </a:rPr>
              <a:t>которого является духовно-нравственное воспитание порастающего поколения через увековечение памяти погибших на фронтах Великой Отечественной войны и тружеников тыла</a:t>
            </a:r>
            <a:r>
              <a:rPr lang="ru-RU" sz="1600" i="1" dirty="0" smtClean="0">
                <a:solidFill>
                  <a:srgbClr val="5E0000"/>
                </a:solidFill>
                <a:latin typeface="Arial Narrow"/>
                <a:ea typeface="Times New Roman"/>
              </a:rPr>
              <a:t>.</a:t>
            </a:r>
          </a:p>
          <a:p>
            <a:endParaRPr lang="ru-RU" sz="800" i="1" dirty="0" smtClean="0">
              <a:solidFill>
                <a:srgbClr val="5E0000"/>
              </a:solidFill>
              <a:latin typeface="Arial Narrow"/>
              <a:ea typeface="Times New Roman"/>
            </a:endParaRPr>
          </a:p>
          <a:p>
            <a:r>
              <a:rPr lang="ru-RU" sz="1600" i="1" dirty="0">
                <a:solidFill>
                  <a:srgbClr val="5E0000"/>
                </a:solidFill>
                <a:latin typeface="Arial Narrow"/>
                <a:ea typeface="Times New Roman"/>
              </a:rPr>
              <a:t>На средства фонда поддержки депутата закупаются саженцы плодовых деревьев и кустарников.</a:t>
            </a:r>
          </a:p>
          <a:p>
            <a:r>
              <a:rPr lang="ru-RU" sz="1600" i="1" dirty="0">
                <a:solidFill>
                  <a:srgbClr val="5E0000"/>
                </a:solidFill>
                <a:latin typeface="Arial Narrow"/>
                <a:ea typeface="Times New Roman"/>
              </a:rPr>
              <a:t>На сегодняшний день проект реализовывается на территории </a:t>
            </a:r>
            <a:r>
              <a:rPr lang="ru-RU" sz="1600" i="1" dirty="0" err="1">
                <a:solidFill>
                  <a:srgbClr val="5E0000"/>
                </a:solidFill>
                <a:latin typeface="Arial Narrow"/>
                <a:ea typeface="Times New Roman"/>
              </a:rPr>
              <a:t>Бутурлинского</a:t>
            </a:r>
            <a:r>
              <a:rPr lang="ru-RU" sz="1600" i="1" dirty="0">
                <a:solidFill>
                  <a:srgbClr val="5E0000"/>
                </a:solidFill>
                <a:latin typeface="Arial Narrow"/>
                <a:ea typeface="Times New Roman"/>
              </a:rPr>
              <a:t>, </a:t>
            </a:r>
            <a:r>
              <a:rPr lang="ru-RU" sz="1600" i="1" dirty="0" err="1">
                <a:solidFill>
                  <a:srgbClr val="5E0000"/>
                </a:solidFill>
                <a:latin typeface="Arial Narrow"/>
                <a:ea typeface="Times New Roman"/>
              </a:rPr>
              <a:t>Гагинского</a:t>
            </a:r>
            <a:r>
              <a:rPr lang="ru-RU" sz="1600" i="1" dirty="0">
                <a:solidFill>
                  <a:srgbClr val="5E0000"/>
                </a:solidFill>
                <a:latin typeface="Arial Narrow"/>
                <a:ea typeface="Times New Roman"/>
              </a:rPr>
              <a:t>, </a:t>
            </a:r>
            <a:r>
              <a:rPr lang="ru-RU" sz="1600" i="1" dirty="0" err="1" smtClean="0">
                <a:solidFill>
                  <a:srgbClr val="5E0000"/>
                </a:solidFill>
                <a:latin typeface="Arial Narrow"/>
                <a:ea typeface="Times New Roman"/>
              </a:rPr>
              <a:t>Большемурашкинского</a:t>
            </a:r>
            <a:r>
              <a:rPr lang="ru-RU" sz="1600" i="1" dirty="0" smtClean="0">
                <a:solidFill>
                  <a:srgbClr val="5E0000"/>
                </a:solidFill>
                <a:latin typeface="Arial Narrow"/>
                <a:ea typeface="Times New Roman"/>
              </a:rPr>
              <a:t>, </a:t>
            </a:r>
            <a:r>
              <a:rPr lang="ru-RU" sz="1600" i="1" dirty="0" err="1" smtClean="0">
                <a:solidFill>
                  <a:srgbClr val="5E0000"/>
                </a:solidFill>
                <a:latin typeface="Arial Narrow"/>
                <a:ea typeface="Times New Roman"/>
              </a:rPr>
              <a:t>Сергачского</a:t>
            </a:r>
            <a:r>
              <a:rPr lang="ru-RU" sz="1600" i="1" dirty="0" smtClean="0">
                <a:solidFill>
                  <a:srgbClr val="5E0000"/>
                </a:solidFill>
                <a:latin typeface="Arial Narrow"/>
                <a:ea typeface="Times New Roman"/>
              </a:rPr>
              <a:t>  </a:t>
            </a:r>
            <a:r>
              <a:rPr lang="ru-RU" sz="1600" i="1" dirty="0">
                <a:solidFill>
                  <a:srgbClr val="5E0000"/>
                </a:solidFill>
                <a:latin typeface="Arial Narrow"/>
                <a:ea typeface="Times New Roman"/>
              </a:rPr>
              <a:t>муниципальных </a:t>
            </a:r>
            <a:r>
              <a:rPr lang="ru-RU" sz="1600" i="1" dirty="0" smtClean="0">
                <a:solidFill>
                  <a:srgbClr val="5E0000"/>
                </a:solidFill>
                <a:latin typeface="Arial Narrow"/>
                <a:ea typeface="Times New Roman"/>
              </a:rPr>
              <a:t>округов.</a:t>
            </a:r>
            <a:endParaRPr lang="ru-RU" i="1" dirty="0">
              <a:solidFill>
                <a:srgbClr val="5E0000"/>
              </a:solidFill>
              <a:latin typeface="Arial Narrow"/>
              <a:ea typeface="Times New Roman"/>
            </a:endParaRPr>
          </a:p>
        </p:txBody>
      </p:sp>
      <p:sp>
        <p:nvSpPr>
          <p:cNvPr id="9" name="Подзаголовок 2"/>
          <p:cNvSpPr>
            <a:spLocks noGrp="1"/>
          </p:cNvSpPr>
          <p:nvPr>
            <p:ph type="subTitle" idx="1"/>
          </p:nvPr>
        </p:nvSpPr>
        <p:spPr bwMode="auto">
          <a:xfrm>
            <a:off x="8837970" y="4494929"/>
            <a:ext cx="488655" cy="487757"/>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dirty="0">
              <a:ln/>
              <a:solidFill>
                <a:srgbClr val="5E0000"/>
              </a:solidFill>
              <a:latin typeface="Arial Narrow"/>
            </a:endParaRPr>
          </a:p>
          <a:p>
            <a:pPr>
              <a:defRPr/>
            </a:pPr>
            <a:endParaRPr lang="ru-RU" dirty="0"/>
          </a:p>
        </p:txBody>
      </p:sp>
      <p:sp>
        <p:nvSpPr>
          <p:cNvPr id="14" name="Прямоугольник 13"/>
          <p:cNvSpPr/>
          <p:nvPr/>
        </p:nvSpPr>
        <p:spPr bwMode="auto">
          <a:xfrm>
            <a:off x="697700" y="1779739"/>
            <a:ext cx="11329199" cy="892552"/>
          </a:xfrm>
          <a:prstGeom prst="rect">
            <a:avLst/>
          </a:prstGeom>
          <a:noFill/>
        </p:spPr>
        <p:txBody>
          <a:bodyPr wrap="square" lIns="91440" tIns="45720" rIns="91440" bIns="45720">
            <a:spAutoFit/>
          </a:bodyPr>
          <a:lstStyle/>
          <a:p>
            <a:pPr algn="ctr"/>
            <a:r>
              <a:rPr lang="ru-RU" sz="3200" b="1" i="1" dirty="0" smtClean="0">
                <a:solidFill>
                  <a:srgbClr val="5E0000"/>
                </a:solidFill>
                <a:latin typeface="Arial Narrow"/>
                <a:ea typeface="Times New Roman"/>
              </a:rPr>
              <a:t>«Сад памяти»</a:t>
            </a:r>
            <a:endParaRPr lang="ru-RU" sz="3200" b="1" i="1" dirty="0">
              <a:solidFill>
                <a:srgbClr val="5E0000"/>
              </a:solidFill>
              <a:latin typeface="Arial Narrow"/>
              <a:ea typeface="Times New Roman"/>
            </a:endParaRPr>
          </a:p>
          <a:p>
            <a:pPr>
              <a:defRPr/>
            </a:pPr>
            <a:endParaRPr lang="ru-RU" sz="1000" b="1" dirty="0">
              <a:ln/>
              <a:solidFill>
                <a:srgbClr val="5E0000"/>
              </a:solidFill>
              <a:latin typeface="Arial Narrow"/>
            </a:endParaRPr>
          </a:p>
          <a:p>
            <a:pPr>
              <a:defRPr/>
            </a:pPr>
            <a:endParaRPr lang="ru-RU" sz="1000" b="1" dirty="0">
              <a:ln/>
              <a:solidFill>
                <a:srgbClr val="5E0000"/>
              </a:solidFill>
              <a:latin typeface="Arial Narrow"/>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0610" y="2644068"/>
            <a:ext cx="3159168" cy="1777032"/>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6530" y="4481799"/>
            <a:ext cx="3410922" cy="2184080"/>
          </a:xfrm>
          <a:prstGeom prst="rect">
            <a:avLst/>
          </a:prstGeom>
          <a:ln>
            <a:noFill/>
          </a:ln>
          <a:effectLst>
            <a:outerShdw blurRad="292100" dist="139700" dir="2700000" algn="tl" rotWithShape="0">
              <a:srgbClr val="333333">
                <a:alpha val="65000"/>
              </a:srgbClr>
            </a:outerShdw>
          </a:effectLst>
        </p:spPr>
      </p:pic>
      <p:pic>
        <p:nvPicPr>
          <p:cNvPr id="15" name="Рисунок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90119" y="2634175"/>
            <a:ext cx="2667402" cy="17782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12133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103120" y="157774"/>
            <a:ext cx="9678202"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В ИЗБИРАТЕЛЬНОМ ОКРУГЕ </a:t>
            </a:r>
            <a:endParaRPr dirty="0" smtClean="0"/>
          </a:p>
        </p:txBody>
      </p:sp>
      <p:cxnSp>
        <p:nvCxnSpPr>
          <p:cNvPr id="13" name="Прямая соединительная линия 12"/>
          <p:cNvCxnSpPr>
            <a:cxnSpLocks/>
          </p:cNvCxnSpPr>
          <p:nvPr/>
        </p:nvCxnSpPr>
        <p:spPr bwMode="auto">
          <a:xfrm>
            <a:off x="2381447" y="15401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18" name="Прямоугольник 17"/>
          <p:cNvSpPr/>
          <p:nvPr/>
        </p:nvSpPr>
        <p:spPr bwMode="auto">
          <a:xfrm>
            <a:off x="697701" y="3459192"/>
            <a:ext cx="5110267" cy="2677656"/>
          </a:xfrm>
          <a:prstGeom prst="rect">
            <a:avLst/>
          </a:prstGeom>
          <a:noFill/>
        </p:spPr>
        <p:txBody>
          <a:bodyPr wrap="square" lIns="91440" tIns="45720" rIns="91440" bIns="45720">
            <a:spAutoFit/>
          </a:bodyPr>
          <a:lstStyle/>
          <a:p>
            <a:r>
              <a:rPr lang="ru-RU" sz="1600" i="1" dirty="0" smtClean="0">
                <a:solidFill>
                  <a:srgbClr val="5E0000"/>
                </a:solidFill>
                <a:latin typeface="Arial Narrow"/>
                <a:ea typeface="Times New Roman"/>
              </a:rPr>
              <a:t>В канун Дня Победы традиционно Александр Владимирович </a:t>
            </a:r>
            <a:r>
              <a:rPr lang="ru-RU" sz="1600" i="1" dirty="0">
                <a:solidFill>
                  <a:srgbClr val="5E0000"/>
                </a:solidFill>
                <a:latin typeface="Arial Narrow"/>
                <a:ea typeface="Times New Roman"/>
              </a:rPr>
              <a:t>поздравляет участников и ветеранов ВОВ. </a:t>
            </a:r>
            <a:endParaRPr lang="ru-RU" sz="1600" i="1" dirty="0" smtClean="0">
              <a:solidFill>
                <a:srgbClr val="5E0000"/>
              </a:solidFill>
              <a:latin typeface="Arial Narrow"/>
              <a:ea typeface="Times New Roman"/>
            </a:endParaRPr>
          </a:p>
          <a:p>
            <a:endParaRPr lang="ru-RU" sz="800" i="1" dirty="0">
              <a:solidFill>
                <a:srgbClr val="5E0000"/>
              </a:solidFill>
              <a:latin typeface="Arial Narrow"/>
              <a:ea typeface="Times New Roman"/>
            </a:endParaRPr>
          </a:p>
          <a:p>
            <a:r>
              <a:rPr lang="ru-RU" sz="1600" i="1" dirty="0">
                <a:solidFill>
                  <a:srgbClr val="5E0000"/>
                </a:solidFill>
                <a:latin typeface="Arial Narrow"/>
                <a:ea typeface="Times New Roman"/>
              </a:rPr>
              <a:t>В текущем году продуктовые наборы и букеты цветов от депутата были вручены  участнику ВОВ </a:t>
            </a:r>
            <a:r>
              <a:rPr lang="ru-RU" sz="1600" b="1" i="1" dirty="0" err="1">
                <a:solidFill>
                  <a:srgbClr val="5E0000"/>
                </a:solidFill>
                <a:latin typeface="Arial Narrow"/>
                <a:ea typeface="Times New Roman"/>
              </a:rPr>
              <a:t>Тямгаевой</a:t>
            </a:r>
            <a:r>
              <a:rPr lang="ru-RU" sz="1600" b="1" i="1" dirty="0">
                <a:solidFill>
                  <a:srgbClr val="5E0000"/>
                </a:solidFill>
                <a:latin typeface="Arial Narrow"/>
                <a:ea typeface="Times New Roman"/>
              </a:rPr>
              <a:t> Евдокии Фёдоровне</a:t>
            </a:r>
            <a:r>
              <a:rPr lang="ru-RU" sz="1600" i="1" dirty="0">
                <a:solidFill>
                  <a:srgbClr val="5E0000"/>
                </a:solidFill>
                <a:latin typeface="Arial Narrow"/>
                <a:ea typeface="Times New Roman"/>
              </a:rPr>
              <a:t> из </a:t>
            </a:r>
            <a:r>
              <a:rPr lang="ru-RU" sz="1600" i="1" dirty="0" err="1">
                <a:solidFill>
                  <a:srgbClr val="5E0000"/>
                </a:solidFill>
                <a:latin typeface="Arial Narrow"/>
                <a:ea typeface="Times New Roman"/>
              </a:rPr>
              <a:t>Гагинского</a:t>
            </a:r>
            <a:r>
              <a:rPr lang="ru-RU" sz="1600" i="1" dirty="0">
                <a:solidFill>
                  <a:srgbClr val="5E0000"/>
                </a:solidFill>
                <a:latin typeface="Arial Narrow"/>
                <a:ea typeface="Times New Roman"/>
              </a:rPr>
              <a:t> района, участнику ВОВ </a:t>
            </a:r>
            <a:r>
              <a:rPr lang="ru-RU" sz="1600" b="1" i="1" dirty="0" err="1">
                <a:solidFill>
                  <a:srgbClr val="5E0000"/>
                </a:solidFill>
                <a:latin typeface="Arial Narrow"/>
                <a:ea typeface="Times New Roman"/>
              </a:rPr>
              <a:t>Надежкину</a:t>
            </a:r>
            <a:r>
              <a:rPr lang="ru-RU" sz="1600" b="1" i="1" dirty="0">
                <a:solidFill>
                  <a:srgbClr val="5E0000"/>
                </a:solidFill>
                <a:latin typeface="Arial Narrow"/>
                <a:ea typeface="Times New Roman"/>
              </a:rPr>
              <a:t> Николаю Григорьевичу </a:t>
            </a:r>
            <a:r>
              <a:rPr lang="ru-RU" sz="1600" i="1" dirty="0">
                <a:solidFill>
                  <a:srgbClr val="5E0000"/>
                </a:solidFill>
                <a:latin typeface="Arial Narrow"/>
                <a:ea typeface="Times New Roman"/>
              </a:rPr>
              <a:t>из </a:t>
            </a:r>
            <a:r>
              <a:rPr lang="ru-RU" sz="1600" i="1" dirty="0" err="1">
                <a:solidFill>
                  <a:srgbClr val="5E0000"/>
                </a:solidFill>
                <a:latin typeface="Arial Narrow"/>
                <a:ea typeface="Times New Roman"/>
              </a:rPr>
              <a:t>Большеболдинкого</a:t>
            </a:r>
            <a:r>
              <a:rPr lang="ru-RU" sz="1600" i="1" dirty="0">
                <a:solidFill>
                  <a:srgbClr val="5E0000"/>
                </a:solidFill>
                <a:latin typeface="Arial Narrow"/>
                <a:ea typeface="Times New Roman"/>
              </a:rPr>
              <a:t> района, участнице ВОВ </a:t>
            </a:r>
            <a:r>
              <a:rPr lang="ru-RU" sz="1600" b="1" i="1" dirty="0">
                <a:solidFill>
                  <a:srgbClr val="5E0000"/>
                </a:solidFill>
                <a:latin typeface="Arial Narrow"/>
                <a:ea typeface="Times New Roman"/>
              </a:rPr>
              <a:t>Софье Александровне Федяевой</a:t>
            </a:r>
            <a:r>
              <a:rPr lang="ru-RU" sz="1600" i="1" dirty="0">
                <a:solidFill>
                  <a:srgbClr val="5E0000"/>
                </a:solidFill>
                <a:latin typeface="Arial Narrow"/>
                <a:ea typeface="Times New Roman"/>
              </a:rPr>
              <a:t> из </a:t>
            </a:r>
            <a:r>
              <a:rPr lang="ru-RU" sz="1600" i="1" dirty="0" err="1">
                <a:solidFill>
                  <a:srgbClr val="5E0000"/>
                </a:solidFill>
                <a:latin typeface="Arial Narrow"/>
                <a:ea typeface="Times New Roman"/>
              </a:rPr>
              <a:t>Большемурашкинского</a:t>
            </a:r>
            <a:r>
              <a:rPr lang="ru-RU" sz="1600" i="1" dirty="0">
                <a:solidFill>
                  <a:srgbClr val="5E0000"/>
                </a:solidFill>
                <a:latin typeface="Arial Narrow"/>
                <a:ea typeface="Times New Roman"/>
              </a:rPr>
              <a:t> района, из </a:t>
            </a:r>
            <a:r>
              <a:rPr lang="ru-RU" sz="1600" i="1" dirty="0" err="1">
                <a:solidFill>
                  <a:srgbClr val="5E0000"/>
                </a:solidFill>
                <a:latin typeface="Arial Narrow"/>
                <a:ea typeface="Times New Roman"/>
              </a:rPr>
              <a:t>Княгининского</a:t>
            </a:r>
            <a:r>
              <a:rPr lang="ru-RU" sz="1600" i="1" dirty="0">
                <a:solidFill>
                  <a:srgbClr val="5E0000"/>
                </a:solidFill>
                <a:latin typeface="Arial Narrow"/>
                <a:ea typeface="Times New Roman"/>
              </a:rPr>
              <a:t> района </a:t>
            </a:r>
            <a:r>
              <a:rPr lang="ru-RU" sz="1600" i="1" dirty="0" smtClean="0">
                <a:solidFill>
                  <a:srgbClr val="5E0000"/>
                </a:solidFill>
                <a:latin typeface="Arial Narrow"/>
                <a:ea typeface="Times New Roman"/>
              </a:rPr>
              <a:t>участнику ВОВ </a:t>
            </a:r>
            <a:r>
              <a:rPr lang="ru-RU" sz="1600" b="1" i="1" dirty="0">
                <a:solidFill>
                  <a:srgbClr val="5E0000"/>
                </a:solidFill>
                <a:latin typeface="Arial Narrow"/>
                <a:ea typeface="Times New Roman"/>
              </a:rPr>
              <a:t>Ананьину Виктору Федоровичу </a:t>
            </a:r>
            <a:r>
              <a:rPr lang="ru-RU" sz="1600" i="1" dirty="0">
                <a:solidFill>
                  <a:srgbClr val="5E0000"/>
                </a:solidFill>
                <a:latin typeface="Arial Narrow"/>
                <a:ea typeface="Times New Roman"/>
              </a:rPr>
              <a:t>и </a:t>
            </a:r>
            <a:r>
              <a:rPr lang="ru-RU" sz="1600" i="1" dirty="0" smtClean="0">
                <a:solidFill>
                  <a:srgbClr val="5E0000"/>
                </a:solidFill>
                <a:latin typeface="Arial Narrow"/>
                <a:ea typeface="Times New Roman"/>
              </a:rPr>
              <a:t>участнику ВОВ </a:t>
            </a:r>
            <a:r>
              <a:rPr lang="ru-RU" sz="1600" b="1" i="1" dirty="0" err="1" smtClean="0">
                <a:solidFill>
                  <a:srgbClr val="5E0000"/>
                </a:solidFill>
                <a:latin typeface="Arial Narrow"/>
                <a:ea typeface="Times New Roman"/>
              </a:rPr>
              <a:t>Стукачеву</a:t>
            </a:r>
            <a:r>
              <a:rPr lang="ru-RU" sz="1600" b="1" i="1" dirty="0" smtClean="0">
                <a:solidFill>
                  <a:srgbClr val="5E0000"/>
                </a:solidFill>
                <a:latin typeface="Arial Narrow"/>
                <a:ea typeface="Times New Roman"/>
              </a:rPr>
              <a:t> Николаю Ивановичу.</a:t>
            </a:r>
            <a:endParaRPr lang="ru-RU" sz="1600" b="1" i="1" dirty="0">
              <a:solidFill>
                <a:srgbClr val="5E0000"/>
              </a:solidFill>
              <a:latin typeface="Arial Narrow"/>
              <a:ea typeface="Times New Roman"/>
            </a:endParaRPr>
          </a:p>
        </p:txBody>
      </p:sp>
      <p:sp>
        <p:nvSpPr>
          <p:cNvPr id="9" name="Подзаголовок 2"/>
          <p:cNvSpPr>
            <a:spLocks noGrp="1"/>
          </p:cNvSpPr>
          <p:nvPr>
            <p:ph type="subTitle" idx="1"/>
          </p:nvPr>
        </p:nvSpPr>
        <p:spPr bwMode="auto">
          <a:xfrm>
            <a:off x="8837970" y="4494929"/>
            <a:ext cx="488655" cy="487757"/>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dirty="0">
              <a:ln/>
              <a:solidFill>
                <a:srgbClr val="5E0000"/>
              </a:solidFill>
              <a:latin typeface="Arial Narrow"/>
            </a:endParaRPr>
          </a:p>
          <a:p>
            <a:pPr>
              <a:defRPr/>
            </a:pPr>
            <a:endParaRPr lang="ru-RU" dirty="0"/>
          </a:p>
        </p:txBody>
      </p:sp>
      <p:sp>
        <p:nvSpPr>
          <p:cNvPr id="14" name="Прямоугольник 13"/>
          <p:cNvSpPr/>
          <p:nvPr/>
        </p:nvSpPr>
        <p:spPr bwMode="auto">
          <a:xfrm>
            <a:off x="697700" y="1779739"/>
            <a:ext cx="11329199" cy="892552"/>
          </a:xfrm>
          <a:prstGeom prst="rect">
            <a:avLst/>
          </a:prstGeom>
          <a:noFill/>
        </p:spPr>
        <p:txBody>
          <a:bodyPr wrap="square" lIns="91440" tIns="45720" rIns="91440" bIns="45720">
            <a:spAutoFit/>
          </a:bodyPr>
          <a:lstStyle/>
          <a:p>
            <a:pPr algn="ctr"/>
            <a:r>
              <a:rPr lang="ru-RU" sz="3200" b="1" i="1" dirty="0" smtClean="0">
                <a:solidFill>
                  <a:srgbClr val="5E0000"/>
                </a:solidFill>
                <a:latin typeface="Arial Narrow"/>
                <a:ea typeface="Times New Roman"/>
              </a:rPr>
              <a:t>«С Днем Победы, ветеран»</a:t>
            </a:r>
            <a:endParaRPr lang="ru-RU" sz="3200" b="1" i="1" dirty="0">
              <a:solidFill>
                <a:srgbClr val="5E0000"/>
              </a:solidFill>
              <a:latin typeface="Arial Narrow"/>
              <a:ea typeface="Times New Roman"/>
            </a:endParaRPr>
          </a:p>
          <a:p>
            <a:pPr>
              <a:defRPr/>
            </a:pPr>
            <a:endParaRPr lang="ru-RU" sz="1000" b="1" dirty="0">
              <a:ln/>
              <a:solidFill>
                <a:srgbClr val="5E0000"/>
              </a:solidFill>
              <a:latin typeface="Arial Narrow"/>
            </a:endParaRPr>
          </a:p>
          <a:p>
            <a:pPr>
              <a:defRPr/>
            </a:pPr>
            <a:endParaRPr lang="ru-RU" sz="1000" b="1" dirty="0">
              <a:ln/>
              <a:solidFill>
                <a:srgbClr val="5E0000"/>
              </a:solidFill>
              <a:latin typeface="Arial Narrow"/>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2839" y="2516895"/>
            <a:ext cx="2767236" cy="1844824"/>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7970" y="3055591"/>
            <a:ext cx="2843808" cy="2132856"/>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7638" y="4617809"/>
            <a:ext cx="2837637" cy="18923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52630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103120" y="157774"/>
            <a:ext cx="9678202"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В ИЗБИРАТЕЛЬНОМ ОКРУГЕ </a:t>
            </a:r>
            <a:endParaRPr dirty="0" smtClean="0"/>
          </a:p>
        </p:txBody>
      </p:sp>
      <p:cxnSp>
        <p:nvCxnSpPr>
          <p:cNvPr id="13" name="Прямая соединительная линия 12"/>
          <p:cNvCxnSpPr>
            <a:cxnSpLocks/>
          </p:cNvCxnSpPr>
          <p:nvPr/>
        </p:nvCxnSpPr>
        <p:spPr bwMode="auto">
          <a:xfrm>
            <a:off x="2381447" y="15401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18" name="Прямоугольник 17"/>
          <p:cNvSpPr/>
          <p:nvPr/>
        </p:nvSpPr>
        <p:spPr bwMode="auto">
          <a:xfrm>
            <a:off x="697701" y="3459192"/>
            <a:ext cx="4318179" cy="2923877"/>
          </a:xfrm>
          <a:prstGeom prst="rect">
            <a:avLst/>
          </a:prstGeom>
          <a:noFill/>
        </p:spPr>
        <p:txBody>
          <a:bodyPr wrap="square" lIns="91440" tIns="45720" rIns="91440" bIns="45720">
            <a:spAutoFit/>
          </a:bodyPr>
          <a:lstStyle/>
          <a:p>
            <a:r>
              <a:rPr lang="ru-RU" sz="1600" i="1" dirty="0" smtClean="0">
                <a:solidFill>
                  <a:srgbClr val="5E0000"/>
                </a:solidFill>
                <a:latin typeface="Arial Narrow"/>
                <a:ea typeface="Times New Roman"/>
              </a:rPr>
              <a:t>В рамках акции «Единой России» «Собери ребенка в школу» Александр </a:t>
            </a:r>
            <a:r>
              <a:rPr lang="ru-RU" sz="1600" i="1" dirty="0" err="1" smtClean="0">
                <a:solidFill>
                  <a:srgbClr val="5E0000"/>
                </a:solidFill>
                <a:latin typeface="Arial Narrow"/>
                <a:ea typeface="Times New Roman"/>
              </a:rPr>
              <a:t>Ефремцев</a:t>
            </a:r>
            <a:r>
              <a:rPr lang="ru-RU" sz="1600" i="1" dirty="0" smtClean="0">
                <a:solidFill>
                  <a:srgbClr val="5E0000"/>
                </a:solidFill>
                <a:latin typeface="Arial Narrow"/>
                <a:ea typeface="Times New Roman"/>
              </a:rPr>
              <a:t> ежегодно поддерживает собственную акцию </a:t>
            </a:r>
            <a:r>
              <a:rPr lang="ru-RU" sz="1600" b="1" i="1" dirty="0" smtClean="0">
                <a:solidFill>
                  <a:srgbClr val="5E0000"/>
                </a:solidFill>
                <a:latin typeface="Arial Narrow"/>
                <a:ea typeface="Times New Roman"/>
              </a:rPr>
              <a:t>«Рюкзаки детям». </a:t>
            </a:r>
            <a:r>
              <a:rPr lang="ru-RU" sz="1600" i="1" dirty="0" smtClean="0">
                <a:solidFill>
                  <a:srgbClr val="5E0000"/>
                </a:solidFill>
                <a:latin typeface="Arial Narrow"/>
                <a:ea typeface="Times New Roman"/>
              </a:rPr>
              <a:t>За счет личных средств депутатом приобретаются ранцы для детей из малообеспеченных семей.</a:t>
            </a:r>
          </a:p>
          <a:p>
            <a:endParaRPr lang="ru-RU" sz="800" i="1" dirty="0" smtClean="0">
              <a:solidFill>
                <a:srgbClr val="5E0000"/>
              </a:solidFill>
              <a:latin typeface="Arial Narrow"/>
              <a:ea typeface="Times New Roman"/>
            </a:endParaRPr>
          </a:p>
          <a:p>
            <a:r>
              <a:rPr lang="ru-RU" sz="1600" i="1" dirty="0" smtClean="0">
                <a:solidFill>
                  <a:srgbClr val="5E0000"/>
                </a:solidFill>
                <a:latin typeface="Arial Narrow"/>
                <a:ea typeface="Times New Roman"/>
              </a:rPr>
              <a:t>В 2022 году было закуплено и вручено 63 рюкзака первоклассникам из </a:t>
            </a:r>
            <a:r>
              <a:rPr lang="ru-RU" sz="1600" i="1" dirty="0" err="1" smtClean="0">
                <a:solidFill>
                  <a:srgbClr val="5E0000"/>
                </a:solidFill>
                <a:latin typeface="Arial Narrow"/>
                <a:ea typeface="Times New Roman"/>
              </a:rPr>
              <a:t>Дальнеконстантиновского</a:t>
            </a:r>
            <a:r>
              <a:rPr lang="ru-RU" sz="1600" i="1" dirty="0">
                <a:solidFill>
                  <a:srgbClr val="5E0000"/>
                </a:solidFill>
                <a:latin typeface="Arial Narrow"/>
                <a:ea typeface="Times New Roman"/>
              </a:rPr>
              <a:t>, </a:t>
            </a:r>
            <a:r>
              <a:rPr lang="ru-RU" sz="1600" i="1" dirty="0" err="1">
                <a:solidFill>
                  <a:srgbClr val="5E0000"/>
                </a:solidFill>
                <a:latin typeface="Arial Narrow"/>
                <a:ea typeface="Times New Roman"/>
              </a:rPr>
              <a:t>Княгининского</a:t>
            </a:r>
            <a:r>
              <a:rPr lang="ru-RU" sz="1600" i="1" dirty="0">
                <a:solidFill>
                  <a:srgbClr val="5E0000"/>
                </a:solidFill>
                <a:latin typeface="Arial Narrow"/>
                <a:ea typeface="Times New Roman"/>
              </a:rPr>
              <a:t>, </a:t>
            </a:r>
            <a:r>
              <a:rPr lang="ru-RU" sz="1600" i="1" dirty="0" err="1">
                <a:solidFill>
                  <a:srgbClr val="5E0000"/>
                </a:solidFill>
                <a:latin typeface="Arial Narrow"/>
                <a:ea typeface="Times New Roman"/>
              </a:rPr>
              <a:t>Большемурашкинского</a:t>
            </a:r>
            <a:r>
              <a:rPr lang="ru-RU" sz="1600" i="1" dirty="0">
                <a:solidFill>
                  <a:srgbClr val="5E0000"/>
                </a:solidFill>
                <a:latin typeface="Arial Narrow"/>
                <a:ea typeface="Times New Roman"/>
              </a:rPr>
              <a:t>, </a:t>
            </a:r>
            <a:r>
              <a:rPr lang="ru-RU" sz="1600" i="1" dirty="0" err="1" smtClean="0">
                <a:solidFill>
                  <a:srgbClr val="5E0000"/>
                </a:solidFill>
                <a:latin typeface="Arial Narrow"/>
                <a:ea typeface="Times New Roman"/>
              </a:rPr>
              <a:t>Бутурлинского</a:t>
            </a:r>
            <a:r>
              <a:rPr lang="ru-RU" sz="1600" i="1" dirty="0" smtClean="0">
                <a:solidFill>
                  <a:srgbClr val="5E0000"/>
                </a:solidFill>
                <a:latin typeface="Arial Narrow"/>
                <a:ea typeface="Times New Roman"/>
              </a:rPr>
              <a:t>, </a:t>
            </a:r>
            <a:r>
              <a:rPr lang="ru-RU" sz="1600" i="1" dirty="0" err="1" smtClean="0">
                <a:solidFill>
                  <a:srgbClr val="5E0000"/>
                </a:solidFill>
                <a:latin typeface="Arial Narrow"/>
                <a:ea typeface="Times New Roman"/>
              </a:rPr>
              <a:t>Гагинского</a:t>
            </a:r>
            <a:r>
              <a:rPr lang="ru-RU" sz="1600" i="1" dirty="0">
                <a:solidFill>
                  <a:srgbClr val="5E0000"/>
                </a:solidFill>
                <a:latin typeface="Arial Narrow"/>
                <a:ea typeface="Times New Roman"/>
              </a:rPr>
              <a:t>, </a:t>
            </a:r>
            <a:r>
              <a:rPr lang="ru-RU" sz="1600" i="1" dirty="0" err="1">
                <a:solidFill>
                  <a:srgbClr val="5E0000"/>
                </a:solidFill>
                <a:latin typeface="Arial Narrow"/>
                <a:ea typeface="Times New Roman"/>
              </a:rPr>
              <a:t>Большеболдинского</a:t>
            </a:r>
            <a:r>
              <a:rPr lang="ru-RU" sz="1600" i="1" dirty="0">
                <a:solidFill>
                  <a:srgbClr val="5E0000"/>
                </a:solidFill>
                <a:latin typeface="Arial Narrow"/>
                <a:ea typeface="Times New Roman"/>
              </a:rPr>
              <a:t>, </a:t>
            </a:r>
            <a:r>
              <a:rPr lang="ru-RU" sz="1600" i="1" dirty="0" err="1" smtClean="0">
                <a:solidFill>
                  <a:srgbClr val="5E0000"/>
                </a:solidFill>
                <a:latin typeface="Arial Narrow"/>
                <a:ea typeface="Times New Roman"/>
              </a:rPr>
              <a:t>Сергачского</a:t>
            </a:r>
            <a:r>
              <a:rPr lang="ru-RU" sz="1600" i="1" dirty="0" smtClean="0">
                <a:solidFill>
                  <a:srgbClr val="5E0000"/>
                </a:solidFill>
                <a:latin typeface="Arial Narrow"/>
                <a:ea typeface="Times New Roman"/>
              </a:rPr>
              <a:t> </a:t>
            </a:r>
            <a:r>
              <a:rPr lang="ru-RU" sz="1600" i="1" dirty="0">
                <a:solidFill>
                  <a:srgbClr val="5E0000"/>
                </a:solidFill>
                <a:latin typeface="Arial Narrow"/>
                <a:ea typeface="Times New Roman"/>
              </a:rPr>
              <a:t>районов.</a:t>
            </a:r>
            <a:r>
              <a:rPr lang="ru-RU" sz="1600" i="1" dirty="0" smtClean="0">
                <a:solidFill>
                  <a:srgbClr val="5E0000"/>
                </a:solidFill>
                <a:latin typeface="Arial Narrow"/>
                <a:ea typeface="Times New Roman"/>
              </a:rPr>
              <a:t> </a:t>
            </a:r>
            <a:endParaRPr lang="ru-RU" sz="1600" i="1" dirty="0">
              <a:solidFill>
                <a:srgbClr val="5E0000"/>
              </a:solidFill>
              <a:latin typeface="Arial Narrow"/>
              <a:ea typeface="Times New Roman"/>
            </a:endParaRPr>
          </a:p>
        </p:txBody>
      </p:sp>
      <p:sp>
        <p:nvSpPr>
          <p:cNvPr id="9" name="Подзаголовок 2"/>
          <p:cNvSpPr>
            <a:spLocks noGrp="1"/>
          </p:cNvSpPr>
          <p:nvPr>
            <p:ph type="subTitle" idx="1"/>
          </p:nvPr>
        </p:nvSpPr>
        <p:spPr bwMode="auto">
          <a:xfrm>
            <a:off x="8837970" y="4494929"/>
            <a:ext cx="488655" cy="487757"/>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dirty="0">
              <a:ln/>
              <a:solidFill>
                <a:srgbClr val="5E0000"/>
              </a:solidFill>
              <a:latin typeface="Arial Narrow"/>
            </a:endParaRPr>
          </a:p>
          <a:p>
            <a:pPr>
              <a:defRPr/>
            </a:pPr>
            <a:endParaRPr lang="ru-RU" dirty="0"/>
          </a:p>
        </p:txBody>
      </p:sp>
      <p:sp>
        <p:nvSpPr>
          <p:cNvPr id="14" name="Прямоугольник 13"/>
          <p:cNvSpPr/>
          <p:nvPr/>
        </p:nvSpPr>
        <p:spPr bwMode="auto">
          <a:xfrm>
            <a:off x="697700" y="1779739"/>
            <a:ext cx="11329199" cy="892552"/>
          </a:xfrm>
          <a:prstGeom prst="rect">
            <a:avLst/>
          </a:prstGeom>
          <a:noFill/>
        </p:spPr>
        <p:txBody>
          <a:bodyPr wrap="square" lIns="91440" tIns="45720" rIns="91440" bIns="45720">
            <a:spAutoFit/>
          </a:bodyPr>
          <a:lstStyle/>
          <a:p>
            <a:pPr algn="ctr"/>
            <a:r>
              <a:rPr lang="ru-RU" sz="3200" b="1" i="1" dirty="0" smtClean="0">
                <a:solidFill>
                  <a:srgbClr val="5E0000"/>
                </a:solidFill>
                <a:latin typeface="Arial Narrow"/>
                <a:ea typeface="Times New Roman"/>
              </a:rPr>
              <a:t>«Рюкзаки детям»</a:t>
            </a:r>
            <a:endParaRPr lang="ru-RU" sz="3200" b="1" i="1" dirty="0">
              <a:solidFill>
                <a:srgbClr val="5E0000"/>
              </a:solidFill>
              <a:latin typeface="Arial Narrow"/>
              <a:ea typeface="Times New Roman"/>
            </a:endParaRPr>
          </a:p>
          <a:p>
            <a:pPr>
              <a:defRPr/>
            </a:pPr>
            <a:endParaRPr lang="ru-RU" sz="1000" b="1" dirty="0">
              <a:ln/>
              <a:solidFill>
                <a:srgbClr val="5E0000"/>
              </a:solidFill>
              <a:latin typeface="Arial Narrow"/>
            </a:endParaRPr>
          </a:p>
          <a:p>
            <a:pPr>
              <a:defRPr/>
            </a:pPr>
            <a:endParaRPr lang="ru-RU" sz="1000" b="1" dirty="0">
              <a:ln/>
              <a:solidFill>
                <a:srgbClr val="5E0000"/>
              </a:solidFill>
              <a:latin typeface="Arial Narrow"/>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6939" y="2420888"/>
            <a:ext cx="2520579" cy="2317919"/>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4272" y="4149080"/>
            <a:ext cx="3381776" cy="2536332"/>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9736" y="1943281"/>
            <a:ext cx="2583001" cy="1937251"/>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0562" y="4967442"/>
            <a:ext cx="2123728" cy="15927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03273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103120" y="157774"/>
            <a:ext cx="9678202"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В ИЗБИРАТЕЛЬНОМ ОКРУГЕ </a:t>
            </a:r>
            <a:endParaRPr dirty="0" smtClean="0"/>
          </a:p>
        </p:txBody>
      </p:sp>
      <p:cxnSp>
        <p:nvCxnSpPr>
          <p:cNvPr id="13" name="Прямая соединительная линия 12"/>
          <p:cNvCxnSpPr>
            <a:cxnSpLocks/>
          </p:cNvCxnSpPr>
          <p:nvPr/>
        </p:nvCxnSpPr>
        <p:spPr bwMode="auto">
          <a:xfrm>
            <a:off x="2381447" y="15401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18" name="Прямоугольник 17"/>
          <p:cNvSpPr/>
          <p:nvPr/>
        </p:nvSpPr>
        <p:spPr bwMode="auto">
          <a:xfrm>
            <a:off x="697701" y="3459192"/>
            <a:ext cx="4606211" cy="3046988"/>
          </a:xfrm>
          <a:prstGeom prst="rect">
            <a:avLst/>
          </a:prstGeom>
          <a:noFill/>
        </p:spPr>
        <p:txBody>
          <a:bodyPr wrap="square" lIns="91440" tIns="45720" rIns="91440" bIns="45720">
            <a:spAutoFit/>
          </a:bodyPr>
          <a:lstStyle/>
          <a:p>
            <a:r>
              <a:rPr lang="ru-RU" sz="1600" i="1" dirty="0" smtClean="0">
                <a:solidFill>
                  <a:srgbClr val="5E0000"/>
                </a:solidFill>
                <a:latin typeface="Arial Narrow"/>
              </a:rPr>
              <a:t>Ежегодно </a:t>
            </a:r>
            <a:r>
              <a:rPr lang="ru-RU" sz="1600" i="1" dirty="0">
                <a:solidFill>
                  <a:srgbClr val="5E0000"/>
                </a:solidFill>
                <a:latin typeface="Arial Narrow"/>
              </a:rPr>
              <a:t>для </a:t>
            </a:r>
            <a:r>
              <a:rPr lang="ru-RU" sz="1600" i="1" dirty="0" smtClean="0">
                <a:solidFill>
                  <a:srgbClr val="5E0000"/>
                </a:solidFill>
                <a:latin typeface="Arial Narrow"/>
              </a:rPr>
              <a:t>старшеклассников 18 округа Александр </a:t>
            </a:r>
            <a:r>
              <a:rPr lang="ru-RU" sz="1600" i="1" dirty="0" err="1" smtClean="0">
                <a:solidFill>
                  <a:srgbClr val="5E0000"/>
                </a:solidFill>
                <a:latin typeface="Arial Narrow"/>
              </a:rPr>
              <a:t>Ефремцев</a:t>
            </a:r>
            <a:r>
              <a:rPr lang="ru-RU" sz="1600" i="1" dirty="0" smtClean="0">
                <a:solidFill>
                  <a:srgbClr val="5E0000"/>
                </a:solidFill>
                <a:latin typeface="Arial Narrow"/>
              </a:rPr>
              <a:t> проводит </a:t>
            </a:r>
            <a:r>
              <a:rPr lang="ru-RU" sz="1600" b="1" i="1" dirty="0" smtClean="0">
                <a:solidFill>
                  <a:srgbClr val="5E0000"/>
                </a:solidFill>
                <a:latin typeface="Arial Narrow"/>
              </a:rPr>
              <a:t>Парламентский урок</a:t>
            </a:r>
            <a:r>
              <a:rPr lang="ru-RU" sz="1600" i="1" dirty="0" smtClean="0">
                <a:solidFill>
                  <a:srgbClr val="5E0000"/>
                </a:solidFill>
                <a:latin typeface="Arial Narrow"/>
              </a:rPr>
              <a:t> - проект партии «Единая России». </a:t>
            </a:r>
          </a:p>
          <a:p>
            <a:endParaRPr lang="ru-RU" sz="1600" i="1" dirty="0">
              <a:solidFill>
                <a:srgbClr val="5E0000"/>
              </a:solidFill>
              <a:latin typeface="Arial Narrow"/>
            </a:endParaRPr>
          </a:p>
          <a:p>
            <a:r>
              <a:rPr lang="ru-RU" sz="1600" i="1" dirty="0" smtClean="0">
                <a:solidFill>
                  <a:srgbClr val="5E0000"/>
                </a:solidFill>
                <a:latin typeface="Arial Narrow"/>
              </a:rPr>
              <a:t>В 2022 году он был посвящен </a:t>
            </a:r>
            <a:r>
              <a:rPr lang="ru-RU" sz="1600" i="1" dirty="0">
                <a:solidFill>
                  <a:srgbClr val="5E0000"/>
                </a:solidFill>
                <a:latin typeface="Arial Narrow"/>
              </a:rPr>
              <a:t>году культурного </a:t>
            </a:r>
            <a:r>
              <a:rPr lang="ru-RU" sz="1600" i="1" dirty="0" smtClean="0">
                <a:solidFill>
                  <a:srgbClr val="5E0000"/>
                </a:solidFill>
                <a:latin typeface="Arial Narrow"/>
              </a:rPr>
              <a:t>наследия</a:t>
            </a:r>
            <a:r>
              <a:rPr lang="ru-RU" sz="1600" i="1" dirty="0">
                <a:solidFill>
                  <a:srgbClr val="5E0000"/>
                </a:solidFill>
                <a:latin typeface="Arial Narrow"/>
              </a:rPr>
              <a:t> </a:t>
            </a:r>
            <a:r>
              <a:rPr lang="ru-RU" sz="1600" i="1" dirty="0" smtClean="0">
                <a:solidFill>
                  <a:srgbClr val="5E0000"/>
                </a:solidFill>
                <a:latin typeface="Arial Narrow"/>
              </a:rPr>
              <a:t>народов России.</a:t>
            </a:r>
            <a:endParaRPr lang="ru-RU" sz="1600" i="1" dirty="0">
              <a:solidFill>
                <a:srgbClr val="5E0000"/>
              </a:solidFill>
              <a:latin typeface="Arial Narrow"/>
            </a:endParaRPr>
          </a:p>
          <a:p>
            <a:r>
              <a:rPr lang="ru-RU" sz="1600" i="1" dirty="0" smtClean="0">
                <a:solidFill>
                  <a:srgbClr val="5E0000"/>
                </a:solidFill>
                <a:latin typeface="Arial Narrow"/>
              </a:rPr>
              <a:t>К </a:t>
            </a:r>
            <a:r>
              <a:rPr lang="ru-RU" sz="1600" i="1" dirty="0">
                <a:solidFill>
                  <a:srgbClr val="5E0000"/>
                </a:solidFill>
                <a:latin typeface="Arial Narrow"/>
              </a:rPr>
              <a:t>уроку по видеосвязи подключились старшеклассники ещё 5 районов: </a:t>
            </a:r>
            <a:r>
              <a:rPr lang="ru-RU" sz="1600" i="1" dirty="0" err="1">
                <a:solidFill>
                  <a:srgbClr val="5E0000"/>
                </a:solidFill>
                <a:latin typeface="Arial Narrow"/>
              </a:rPr>
              <a:t>Бутурлинского</a:t>
            </a:r>
            <a:r>
              <a:rPr lang="ru-RU" sz="1600" i="1" dirty="0">
                <a:solidFill>
                  <a:srgbClr val="5E0000"/>
                </a:solidFill>
                <a:latin typeface="Arial Narrow"/>
              </a:rPr>
              <a:t>, </a:t>
            </a:r>
            <a:r>
              <a:rPr lang="ru-RU" sz="1600" i="1" dirty="0" err="1">
                <a:solidFill>
                  <a:srgbClr val="5E0000"/>
                </a:solidFill>
                <a:latin typeface="Arial Narrow"/>
              </a:rPr>
              <a:t>Большемурашкинского</a:t>
            </a:r>
            <a:r>
              <a:rPr lang="ru-RU" sz="1600" i="1" dirty="0">
                <a:solidFill>
                  <a:srgbClr val="5E0000"/>
                </a:solidFill>
                <a:latin typeface="Arial Narrow"/>
              </a:rPr>
              <a:t>, </a:t>
            </a:r>
            <a:r>
              <a:rPr lang="ru-RU" sz="1600" i="1" dirty="0" err="1">
                <a:solidFill>
                  <a:srgbClr val="5E0000"/>
                </a:solidFill>
                <a:latin typeface="Arial Narrow"/>
              </a:rPr>
              <a:t>Княгиниского</a:t>
            </a:r>
            <a:r>
              <a:rPr lang="ru-RU" sz="1600" i="1" dirty="0">
                <a:solidFill>
                  <a:srgbClr val="5E0000"/>
                </a:solidFill>
                <a:latin typeface="Arial Narrow"/>
              </a:rPr>
              <a:t>, </a:t>
            </a:r>
            <a:r>
              <a:rPr lang="ru-RU" sz="1600" i="1" dirty="0" err="1">
                <a:solidFill>
                  <a:srgbClr val="5E0000"/>
                </a:solidFill>
                <a:latin typeface="Arial Narrow"/>
              </a:rPr>
              <a:t>Большеболдинского</a:t>
            </a:r>
            <a:r>
              <a:rPr lang="ru-RU" sz="1600" i="1" dirty="0">
                <a:solidFill>
                  <a:srgbClr val="5E0000"/>
                </a:solidFill>
                <a:latin typeface="Arial Narrow"/>
              </a:rPr>
              <a:t> и </a:t>
            </a:r>
            <a:r>
              <a:rPr lang="ru-RU" sz="1600" i="1" dirty="0" err="1">
                <a:solidFill>
                  <a:srgbClr val="5E0000"/>
                </a:solidFill>
                <a:latin typeface="Arial Narrow"/>
              </a:rPr>
              <a:t>Дальнеконстанстантиновкого</a:t>
            </a:r>
            <a:r>
              <a:rPr lang="ru-RU" sz="1600" i="1" dirty="0">
                <a:solidFill>
                  <a:srgbClr val="5E0000"/>
                </a:solidFill>
                <a:latin typeface="Arial Narrow"/>
              </a:rPr>
              <a:t> </a:t>
            </a:r>
            <a:r>
              <a:rPr lang="ru-RU" sz="1600" i="1" dirty="0" smtClean="0">
                <a:solidFill>
                  <a:srgbClr val="5E0000"/>
                </a:solidFill>
                <a:latin typeface="Arial Narrow"/>
              </a:rPr>
              <a:t>районов.</a:t>
            </a:r>
          </a:p>
          <a:p>
            <a:r>
              <a:rPr lang="ru-RU" sz="1600" i="1" dirty="0" smtClean="0">
                <a:solidFill>
                  <a:srgbClr val="5E0000"/>
                </a:solidFill>
                <a:latin typeface="Arial Narrow"/>
              </a:rPr>
              <a:t>Наиболее активные участники получили памятные подарки от депутата.</a:t>
            </a:r>
            <a:endParaRPr lang="ru-RU" sz="1600" i="1" dirty="0">
              <a:solidFill>
                <a:srgbClr val="5E0000"/>
              </a:solidFill>
              <a:latin typeface="Arial Narrow"/>
            </a:endParaRPr>
          </a:p>
        </p:txBody>
      </p:sp>
      <p:sp>
        <p:nvSpPr>
          <p:cNvPr id="9" name="Подзаголовок 2"/>
          <p:cNvSpPr>
            <a:spLocks noGrp="1"/>
          </p:cNvSpPr>
          <p:nvPr>
            <p:ph type="subTitle" idx="1"/>
          </p:nvPr>
        </p:nvSpPr>
        <p:spPr bwMode="auto">
          <a:xfrm>
            <a:off x="9947951" y="3368578"/>
            <a:ext cx="488655" cy="487757"/>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dirty="0">
              <a:ln/>
              <a:solidFill>
                <a:srgbClr val="5E0000"/>
              </a:solidFill>
              <a:latin typeface="Arial Narrow"/>
            </a:endParaRPr>
          </a:p>
          <a:p>
            <a:pPr>
              <a:defRPr/>
            </a:pPr>
            <a:endParaRPr lang="ru-RU" dirty="0"/>
          </a:p>
        </p:txBody>
      </p:sp>
      <p:sp>
        <p:nvSpPr>
          <p:cNvPr id="14" name="Прямоугольник 13"/>
          <p:cNvSpPr/>
          <p:nvPr/>
        </p:nvSpPr>
        <p:spPr bwMode="auto">
          <a:xfrm>
            <a:off x="697700" y="1779739"/>
            <a:ext cx="11329199" cy="892552"/>
          </a:xfrm>
          <a:prstGeom prst="rect">
            <a:avLst/>
          </a:prstGeom>
          <a:noFill/>
        </p:spPr>
        <p:txBody>
          <a:bodyPr wrap="square" lIns="91440" tIns="45720" rIns="91440" bIns="45720">
            <a:spAutoFit/>
          </a:bodyPr>
          <a:lstStyle/>
          <a:p>
            <a:pPr algn="ctr"/>
            <a:r>
              <a:rPr lang="ru-RU" sz="3200" b="1" i="1" dirty="0" smtClean="0">
                <a:solidFill>
                  <a:srgbClr val="5E0000"/>
                </a:solidFill>
                <a:latin typeface="Arial Narrow"/>
                <a:ea typeface="Times New Roman"/>
              </a:rPr>
              <a:t>«Парламентский урок»</a:t>
            </a:r>
            <a:endParaRPr lang="ru-RU" sz="3200" b="1" i="1" dirty="0">
              <a:solidFill>
                <a:srgbClr val="5E0000"/>
              </a:solidFill>
              <a:latin typeface="Arial Narrow"/>
              <a:ea typeface="Times New Roman"/>
            </a:endParaRPr>
          </a:p>
          <a:p>
            <a:pPr>
              <a:defRPr/>
            </a:pPr>
            <a:endParaRPr lang="ru-RU" sz="1000" b="1" dirty="0">
              <a:ln/>
              <a:solidFill>
                <a:srgbClr val="5E0000"/>
              </a:solidFill>
              <a:latin typeface="Arial Narrow"/>
            </a:endParaRPr>
          </a:p>
          <a:p>
            <a:pPr>
              <a:defRPr/>
            </a:pPr>
            <a:endParaRPr lang="ru-RU" sz="1000" b="1" dirty="0">
              <a:ln/>
              <a:solidFill>
                <a:srgbClr val="5E0000"/>
              </a:solidFill>
              <a:latin typeface="Arial Narrow"/>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171" y="2365761"/>
            <a:ext cx="2915816" cy="2186862"/>
          </a:xfrm>
          <a:prstGeom prst="rect">
            <a:avLst/>
          </a:prstGeom>
          <a:ln>
            <a:noFill/>
          </a:ln>
          <a:effectLst>
            <a:outerShdw blurRad="190500" algn="tl" rotWithShape="0">
              <a:srgbClr val="000000">
                <a:alpha val="70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16727" y="1758534"/>
            <a:ext cx="2930822" cy="2186862"/>
          </a:xfrm>
          <a:prstGeom prst="rect">
            <a:avLst/>
          </a:prstGeom>
          <a:ln>
            <a:noFill/>
          </a:ln>
          <a:effectLst>
            <a:outerShdw blurRad="190500" algn="tl" rotWithShape="0">
              <a:srgbClr val="000000">
                <a:alpha val="70000"/>
              </a:srgbClr>
            </a:outerShdw>
          </a:effec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65207" y="4982686"/>
            <a:ext cx="2639616" cy="1484784"/>
          </a:xfrm>
          <a:prstGeom prst="rect">
            <a:avLst/>
          </a:prstGeom>
          <a:ln>
            <a:noFill/>
          </a:ln>
          <a:effectLst>
            <a:outerShdw blurRad="190500" algn="tl" rotWithShape="0">
              <a:srgbClr val="000000">
                <a:alpha val="70000"/>
              </a:srgbClr>
            </a:outerShdw>
          </a:effectLst>
        </p:spPr>
      </p:pic>
      <p:pic>
        <p:nvPicPr>
          <p:cNvPr id="15" name="Рисунок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41190" y="4209088"/>
            <a:ext cx="3485709" cy="23245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13321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2103120" y="157774"/>
            <a:ext cx="9678202" cy="1323439"/>
          </a:xfrm>
          <a:prstGeom prst="rect">
            <a:avLst/>
          </a:prstGeom>
          <a:noFill/>
        </p:spPr>
        <p:txBody>
          <a:bodyPr wrap="square" lIns="91440" tIns="45720" rIns="91440" bIns="45720">
            <a:spAutoFit/>
          </a:bodyPr>
          <a:lstStyle/>
          <a:p>
            <a:pPr algn="ctr">
              <a:defRPr/>
            </a:pPr>
            <a:endParaRPr lang="ru-RU" sz="4000" b="1" dirty="0" smtClean="0">
              <a:ln/>
              <a:solidFill>
                <a:srgbClr val="5E0000"/>
              </a:solidFill>
              <a:latin typeface="Arial Narrow"/>
            </a:endParaRPr>
          </a:p>
          <a:p>
            <a:pPr algn="ctr">
              <a:defRPr/>
            </a:pPr>
            <a:r>
              <a:rPr lang="ru-RU" sz="4000" b="1" dirty="0" smtClean="0">
                <a:ln/>
                <a:solidFill>
                  <a:srgbClr val="5E0000"/>
                </a:solidFill>
                <a:latin typeface="Arial Narrow"/>
              </a:rPr>
              <a:t>РАБОТА В ИЗБИРАТЕЛЬНОМ ОКРУГЕ </a:t>
            </a:r>
            <a:endParaRPr dirty="0" smtClean="0"/>
          </a:p>
        </p:txBody>
      </p:sp>
      <p:cxnSp>
        <p:nvCxnSpPr>
          <p:cNvPr id="13" name="Прямая соединительная линия 12"/>
          <p:cNvCxnSpPr>
            <a:cxnSpLocks/>
          </p:cNvCxnSpPr>
          <p:nvPr/>
        </p:nvCxnSpPr>
        <p:spPr bwMode="auto">
          <a:xfrm>
            <a:off x="2381447" y="1540122"/>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21501" y="108066"/>
            <a:ext cx="1481619" cy="1060580"/>
          </a:xfrm>
          <a:prstGeom prst="rect">
            <a:avLst/>
          </a:prstGeom>
        </p:spPr>
      </p:pic>
      <p:sp>
        <p:nvSpPr>
          <p:cNvPr id="18" name="Прямоугольник 17"/>
          <p:cNvSpPr/>
          <p:nvPr/>
        </p:nvSpPr>
        <p:spPr bwMode="auto">
          <a:xfrm>
            <a:off x="697701" y="3459192"/>
            <a:ext cx="4318179" cy="3046988"/>
          </a:xfrm>
          <a:prstGeom prst="rect">
            <a:avLst/>
          </a:prstGeom>
          <a:noFill/>
        </p:spPr>
        <p:txBody>
          <a:bodyPr wrap="square" lIns="91440" tIns="45720" rIns="91440" bIns="45720">
            <a:spAutoFit/>
          </a:bodyPr>
          <a:lstStyle/>
          <a:p>
            <a:r>
              <a:rPr lang="ru-RU" sz="1600" i="1" dirty="0" smtClean="0">
                <a:solidFill>
                  <a:srgbClr val="5E0000"/>
                </a:solidFill>
                <a:latin typeface="Arial Narrow"/>
                <a:ea typeface="Times New Roman"/>
              </a:rPr>
              <a:t>Благотворительная акция «Единой России» </a:t>
            </a:r>
            <a:r>
              <a:rPr lang="ru-RU" sz="1600" b="1" i="1" dirty="0" smtClean="0">
                <a:solidFill>
                  <a:srgbClr val="5E0000"/>
                </a:solidFill>
                <a:latin typeface="Arial Narrow"/>
                <a:ea typeface="Times New Roman"/>
              </a:rPr>
              <a:t>«Ёлка желаний», </a:t>
            </a:r>
            <a:r>
              <a:rPr lang="ru-RU" sz="1600" i="1" dirty="0" smtClean="0">
                <a:solidFill>
                  <a:srgbClr val="5E0000"/>
                </a:solidFill>
                <a:latin typeface="Arial Narrow"/>
                <a:ea typeface="Times New Roman"/>
              </a:rPr>
              <a:t>в рамках которой исполняются мечты детей.</a:t>
            </a:r>
          </a:p>
          <a:p>
            <a:endParaRPr lang="ru-RU" sz="800" i="1" dirty="0" smtClean="0">
              <a:solidFill>
                <a:srgbClr val="5E0000"/>
              </a:solidFill>
              <a:latin typeface="Arial Narrow"/>
              <a:ea typeface="Times New Roman"/>
            </a:endParaRPr>
          </a:p>
          <a:p>
            <a:r>
              <a:rPr lang="ru-RU" sz="1600" i="1" dirty="0" smtClean="0">
                <a:solidFill>
                  <a:srgbClr val="5E0000"/>
                </a:solidFill>
                <a:latin typeface="Arial Narrow"/>
                <a:ea typeface="Times New Roman"/>
              </a:rPr>
              <a:t>В канун 2023 года Александр </a:t>
            </a:r>
            <a:r>
              <a:rPr lang="ru-RU" sz="1600" i="1" dirty="0" err="1" smtClean="0">
                <a:solidFill>
                  <a:srgbClr val="5E0000"/>
                </a:solidFill>
                <a:latin typeface="Arial Narrow"/>
                <a:ea typeface="Times New Roman"/>
              </a:rPr>
              <a:t>Ефремцев</a:t>
            </a:r>
            <a:r>
              <a:rPr lang="ru-RU" sz="1600" i="1" dirty="0" smtClean="0">
                <a:solidFill>
                  <a:srgbClr val="5E0000"/>
                </a:solidFill>
                <a:latin typeface="Arial Narrow"/>
                <a:ea typeface="Times New Roman"/>
              </a:rPr>
              <a:t> </a:t>
            </a:r>
            <a:r>
              <a:rPr lang="ru-RU" sz="1600" i="1" dirty="0">
                <a:solidFill>
                  <a:srgbClr val="5E0000"/>
                </a:solidFill>
                <a:latin typeface="Arial Narrow"/>
                <a:ea typeface="Times New Roman"/>
              </a:rPr>
              <a:t>исполнил желание юной </a:t>
            </a:r>
            <a:r>
              <a:rPr lang="ru-RU" sz="1600" i="1" dirty="0" err="1">
                <a:solidFill>
                  <a:srgbClr val="5E0000"/>
                </a:solidFill>
                <a:latin typeface="Arial Narrow"/>
                <a:ea typeface="Times New Roman"/>
              </a:rPr>
              <a:t>нижегородки</a:t>
            </a:r>
            <a:r>
              <a:rPr lang="ru-RU" sz="1600" i="1" dirty="0">
                <a:solidFill>
                  <a:srgbClr val="5E0000"/>
                </a:solidFill>
                <a:latin typeface="Arial Narrow"/>
                <a:ea typeface="Times New Roman"/>
              </a:rPr>
              <a:t> Насти, которая загадала на Новый год </a:t>
            </a:r>
            <a:r>
              <a:rPr lang="ru-RU" sz="1600" i="1" dirty="0" smtClean="0">
                <a:solidFill>
                  <a:srgbClr val="5E0000"/>
                </a:solidFill>
                <a:latin typeface="Arial Narrow"/>
                <a:ea typeface="Times New Roman"/>
              </a:rPr>
              <a:t>смартфон.</a:t>
            </a:r>
          </a:p>
          <a:p>
            <a:endParaRPr lang="ru-RU" sz="800" i="1" dirty="0" smtClean="0">
              <a:solidFill>
                <a:srgbClr val="5E0000"/>
              </a:solidFill>
              <a:latin typeface="Arial Narrow"/>
              <a:ea typeface="Times New Roman"/>
            </a:endParaRPr>
          </a:p>
          <a:p>
            <a:r>
              <a:rPr lang="ru-RU" sz="1600" i="1" dirty="0" smtClean="0">
                <a:solidFill>
                  <a:srgbClr val="5E0000"/>
                </a:solidFill>
                <a:latin typeface="Arial Narrow"/>
                <a:ea typeface="Times New Roman"/>
              </a:rPr>
              <a:t>Также по </a:t>
            </a:r>
            <a:r>
              <a:rPr lang="ru-RU" sz="1600" i="1" dirty="0">
                <a:solidFill>
                  <a:srgbClr val="5E0000"/>
                </a:solidFill>
                <a:latin typeface="Arial Narrow"/>
                <a:ea typeface="Times New Roman"/>
              </a:rPr>
              <a:t>поручению </a:t>
            </a:r>
            <a:r>
              <a:rPr lang="ru-RU" sz="1600" i="1" dirty="0" smtClean="0">
                <a:solidFill>
                  <a:srgbClr val="5E0000"/>
                </a:solidFill>
                <a:latin typeface="Arial Narrow"/>
                <a:ea typeface="Times New Roman"/>
              </a:rPr>
              <a:t>Губернатора </a:t>
            </a:r>
            <a:r>
              <a:rPr lang="ru-RU" sz="1600" i="1" dirty="0">
                <a:solidFill>
                  <a:srgbClr val="5E0000"/>
                </a:solidFill>
                <a:latin typeface="Arial Narrow"/>
                <a:ea typeface="Times New Roman"/>
              </a:rPr>
              <a:t>Глеба </a:t>
            </a:r>
            <a:r>
              <a:rPr lang="ru-RU" sz="1600" i="1" dirty="0" smtClean="0">
                <a:solidFill>
                  <a:srgbClr val="5E0000"/>
                </a:solidFill>
                <a:latin typeface="Arial Narrow"/>
                <a:ea typeface="Times New Roman"/>
              </a:rPr>
              <a:t>Никитина побывал </a:t>
            </a:r>
            <a:r>
              <a:rPr lang="ru-RU" sz="1600" i="1" dirty="0">
                <a:solidFill>
                  <a:srgbClr val="5E0000"/>
                </a:solidFill>
                <a:latin typeface="Arial Narrow"/>
                <a:ea typeface="Times New Roman"/>
              </a:rPr>
              <a:t>в гостях в роли Деда Мороза у Адама Сахарова из Новых Березников, который пожелал ноутбук и ватрушку для катания с горок!</a:t>
            </a:r>
          </a:p>
          <a:p>
            <a:endParaRPr lang="ru-RU" sz="1600" i="1" dirty="0">
              <a:solidFill>
                <a:srgbClr val="5E0000"/>
              </a:solidFill>
              <a:latin typeface="Arial Narrow"/>
              <a:ea typeface="Times New Roman"/>
            </a:endParaRPr>
          </a:p>
        </p:txBody>
      </p:sp>
      <p:sp>
        <p:nvSpPr>
          <p:cNvPr id="9" name="Подзаголовок 2"/>
          <p:cNvSpPr>
            <a:spLocks noGrp="1"/>
          </p:cNvSpPr>
          <p:nvPr>
            <p:ph type="subTitle" idx="1"/>
          </p:nvPr>
        </p:nvSpPr>
        <p:spPr bwMode="auto">
          <a:xfrm>
            <a:off x="8837970" y="4494929"/>
            <a:ext cx="488655" cy="487757"/>
          </a:xfrm>
          <a:ln>
            <a:prstDash val="sysDot"/>
          </a:ln>
        </p:spPr>
        <p:style>
          <a:lnRef idx="2">
            <a:schemeClr val="accent3"/>
          </a:lnRef>
          <a:fillRef idx="1">
            <a:schemeClr val="lt1"/>
          </a:fillRef>
          <a:effectRef idx="0">
            <a:schemeClr val="accent3"/>
          </a:effectRef>
          <a:fontRef idx="minor">
            <a:schemeClr val="dk1"/>
          </a:fontRef>
        </p:style>
        <p:txBody>
          <a:bodyPr>
            <a:normAutofit/>
          </a:bodyPr>
          <a:lstStyle/>
          <a:p>
            <a:pPr>
              <a:defRPr/>
            </a:pPr>
            <a:endParaRPr lang="ru-RU" b="1" dirty="0">
              <a:ln/>
              <a:solidFill>
                <a:srgbClr val="5E0000"/>
              </a:solidFill>
              <a:latin typeface="Arial Narrow"/>
            </a:endParaRPr>
          </a:p>
          <a:p>
            <a:pPr>
              <a:defRPr/>
            </a:pPr>
            <a:endParaRPr lang="ru-RU" dirty="0"/>
          </a:p>
        </p:txBody>
      </p:sp>
      <p:sp>
        <p:nvSpPr>
          <p:cNvPr id="14" name="Прямоугольник 13"/>
          <p:cNvSpPr/>
          <p:nvPr/>
        </p:nvSpPr>
        <p:spPr bwMode="auto">
          <a:xfrm>
            <a:off x="697700" y="1779739"/>
            <a:ext cx="11329199" cy="892552"/>
          </a:xfrm>
          <a:prstGeom prst="rect">
            <a:avLst/>
          </a:prstGeom>
          <a:noFill/>
        </p:spPr>
        <p:txBody>
          <a:bodyPr wrap="square" lIns="91440" tIns="45720" rIns="91440" bIns="45720">
            <a:spAutoFit/>
          </a:bodyPr>
          <a:lstStyle/>
          <a:p>
            <a:pPr algn="ctr"/>
            <a:r>
              <a:rPr lang="ru-RU" sz="3200" b="1" i="1" dirty="0" smtClean="0">
                <a:solidFill>
                  <a:srgbClr val="5E0000"/>
                </a:solidFill>
                <a:latin typeface="Arial Narrow"/>
                <a:ea typeface="Times New Roman"/>
              </a:rPr>
              <a:t>«Ёлка желаний»</a:t>
            </a:r>
            <a:endParaRPr lang="ru-RU" sz="3200" b="1" i="1" dirty="0">
              <a:solidFill>
                <a:srgbClr val="5E0000"/>
              </a:solidFill>
              <a:latin typeface="Arial Narrow"/>
              <a:ea typeface="Times New Roman"/>
            </a:endParaRPr>
          </a:p>
          <a:p>
            <a:pPr>
              <a:defRPr/>
            </a:pPr>
            <a:endParaRPr lang="ru-RU" sz="1000" b="1" dirty="0">
              <a:ln/>
              <a:solidFill>
                <a:srgbClr val="5E0000"/>
              </a:solidFill>
              <a:latin typeface="Arial Narrow"/>
            </a:endParaRPr>
          </a:p>
          <a:p>
            <a:pPr>
              <a:defRPr/>
            </a:pPr>
            <a:endParaRPr lang="ru-RU" sz="1000" b="1" dirty="0">
              <a:ln/>
              <a:solidFill>
                <a:srgbClr val="5E0000"/>
              </a:solidFill>
              <a:latin typeface="Arial Narrow"/>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5807" y="2865393"/>
            <a:ext cx="2538282" cy="3384376"/>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8208" y="3248153"/>
            <a:ext cx="3491807" cy="26188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3139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200329"/>
          </a:xfrm>
          <a:prstGeom prst="rect">
            <a:avLst/>
          </a:prstGeom>
          <a:noFill/>
        </p:spPr>
        <p:txBody>
          <a:bodyPr wrap="square" lIns="91440" tIns="45720" rIns="91440" bIns="45720">
            <a:spAutoFit/>
          </a:bodyPr>
          <a:lstStyle/>
          <a:p>
            <a:pPr algn="ctr">
              <a:defRPr/>
            </a:pPr>
            <a:endParaRPr lang="ru-RU" sz="3600" b="1" dirty="0" smtClean="0">
              <a:ln/>
              <a:solidFill>
                <a:srgbClr val="5E0000"/>
              </a:solidFill>
              <a:latin typeface="Arial Narrow"/>
            </a:endParaRPr>
          </a:p>
          <a:p>
            <a:pPr algn="ctr">
              <a:defRPr/>
            </a:pPr>
            <a:r>
              <a:rPr lang="ru-RU" sz="3600" b="1" dirty="0" smtClean="0">
                <a:ln/>
                <a:solidFill>
                  <a:srgbClr val="5E0000"/>
                </a:solidFill>
                <a:latin typeface="Arial Narrow"/>
              </a:rPr>
              <a:t>РАБОТА </a:t>
            </a:r>
            <a:r>
              <a:rPr lang="ru-RU" sz="3600" b="1" dirty="0">
                <a:ln/>
                <a:solidFill>
                  <a:srgbClr val="5E0000"/>
                </a:solidFill>
                <a:latin typeface="Arial Narrow"/>
              </a:rPr>
              <a:t>В ИЗБИРАТЕЛЬНОМ </a:t>
            </a:r>
            <a:r>
              <a:rPr lang="ru-RU" sz="3600" b="1" dirty="0" smtClean="0">
                <a:ln/>
                <a:solidFill>
                  <a:srgbClr val="5E0000"/>
                </a:solidFill>
                <a:latin typeface="Arial Narrow"/>
              </a:rPr>
              <a:t>ОКРУГЕ</a:t>
            </a:r>
            <a:endParaRPr dirty="0"/>
          </a:p>
        </p:txBody>
      </p:sp>
      <p:cxnSp>
        <p:nvCxnSpPr>
          <p:cNvPr id="13" name="Прямая соединительная линия 12"/>
          <p:cNvCxnSpPr>
            <a:cxnSpLocks/>
          </p:cNvCxnSpPr>
          <p:nvPr/>
        </p:nvCxnSpPr>
        <p:spPr bwMode="auto">
          <a:xfrm>
            <a:off x="2394144" y="13702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4" name="Прямоугольник 13"/>
          <p:cNvSpPr/>
          <p:nvPr/>
        </p:nvSpPr>
        <p:spPr bwMode="auto">
          <a:xfrm>
            <a:off x="979516" y="3309653"/>
            <a:ext cx="10589092" cy="1308050"/>
          </a:xfrm>
          <a:prstGeom prst="rect">
            <a:avLst/>
          </a:prstGeom>
          <a:noFill/>
        </p:spPr>
        <p:txBody>
          <a:bodyPr wrap="square" lIns="91440" tIns="45720" rIns="91440" bIns="45720">
            <a:spAutoFit/>
          </a:bodyPr>
          <a:lstStyle/>
          <a:p>
            <a:pPr>
              <a:defRPr/>
            </a:pPr>
            <a:endParaRPr lang="ru-RU" sz="1000" b="1" dirty="0">
              <a:ln/>
              <a:solidFill>
                <a:srgbClr val="5E0000"/>
              </a:solidFill>
              <a:latin typeface="Arial Narrow"/>
            </a:endParaRPr>
          </a:p>
          <a:p>
            <a:pPr algn="ctr"/>
            <a:r>
              <a:rPr lang="ru-RU" sz="2000" b="1" i="1" u="sng" dirty="0" err="1" smtClean="0">
                <a:solidFill>
                  <a:srgbClr val="5E0000"/>
                </a:solidFill>
                <a:latin typeface="Arial Narrow"/>
                <a:ea typeface="Times New Roman"/>
              </a:rPr>
              <a:t>Большеболдинский</a:t>
            </a:r>
            <a:r>
              <a:rPr lang="ru-RU" sz="2000" b="1" i="1" u="sng" dirty="0" smtClean="0">
                <a:solidFill>
                  <a:srgbClr val="5E0000"/>
                </a:solidFill>
                <a:latin typeface="Arial Narrow"/>
                <a:ea typeface="Times New Roman"/>
              </a:rPr>
              <a:t> муниципальный округ:</a:t>
            </a:r>
          </a:p>
          <a:p>
            <a:pPr algn="ctr"/>
            <a:endParaRPr lang="ru-RU" sz="900" b="1" i="1" u="sng" dirty="0">
              <a:solidFill>
                <a:srgbClr val="5E0000"/>
              </a:solidFill>
              <a:latin typeface="Arial Narrow"/>
              <a:ea typeface="Times New Roman"/>
            </a:endParaRPr>
          </a:p>
          <a:p>
            <a:pPr lvl="0" algn="ctr"/>
            <a:r>
              <a:rPr lang="ru-RU" sz="2000" b="1" i="1" dirty="0" smtClean="0">
                <a:solidFill>
                  <a:srgbClr val="5E0000"/>
                </a:solidFill>
                <a:latin typeface="Arial Narrow"/>
                <a:ea typeface="Times New Roman"/>
              </a:rPr>
              <a:t>Установка </a:t>
            </a:r>
            <a:r>
              <a:rPr lang="ru-RU" sz="2000" b="1" i="1" dirty="0">
                <a:solidFill>
                  <a:srgbClr val="5E0000"/>
                </a:solidFill>
                <a:latin typeface="Arial Narrow"/>
                <a:ea typeface="Times New Roman"/>
              </a:rPr>
              <a:t>пластиковых окон в здании </a:t>
            </a:r>
            <a:r>
              <a:rPr lang="ru-RU" sz="2000" b="1" i="1" dirty="0" err="1">
                <a:solidFill>
                  <a:srgbClr val="5E0000"/>
                </a:solidFill>
                <a:latin typeface="Arial Narrow"/>
                <a:ea typeface="Times New Roman"/>
              </a:rPr>
              <a:t>Апраксинского</a:t>
            </a:r>
            <a:r>
              <a:rPr lang="ru-RU" sz="2000" b="1" i="1" dirty="0">
                <a:solidFill>
                  <a:srgbClr val="5E0000"/>
                </a:solidFill>
                <a:latin typeface="Arial Narrow"/>
                <a:ea typeface="Times New Roman"/>
              </a:rPr>
              <a:t> сельского Дома </a:t>
            </a:r>
            <a:r>
              <a:rPr lang="ru-RU" sz="2000" b="1" i="1" dirty="0" smtClean="0">
                <a:solidFill>
                  <a:srgbClr val="5E0000"/>
                </a:solidFill>
                <a:latin typeface="Arial Narrow"/>
                <a:ea typeface="Times New Roman"/>
              </a:rPr>
              <a:t>культуры </a:t>
            </a:r>
            <a:br>
              <a:rPr lang="ru-RU" sz="2000" b="1" i="1" dirty="0" smtClean="0">
                <a:solidFill>
                  <a:srgbClr val="5E0000"/>
                </a:solidFill>
                <a:latin typeface="Arial Narrow"/>
                <a:ea typeface="Times New Roman"/>
              </a:rPr>
            </a:br>
            <a:endParaRPr lang="ru-RU" sz="2000" b="1" i="1" dirty="0">
              <a:solidFill>
                <a:srgbClr val="5E0000"/>
              </a:solidFill>
              <a:latin typeface="Arial Narrow"/>
              <a:ea typeface="Times New Roman"/>
            </a:endParaRPr>
          </a:p>
        </p:txBody>
      </p: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9" name="Прямоугольник 8"/>
          <p:cNvSpPr/>
          <p:nvPr/>
        </p:nvSpPr>
        <p:spPr bwMode="auto">
          <a:xfrm>
            <a:off x="750916" y="1538439"/>
            <a:ext cx="11123584" cy="1477328"/>
          </a:xfrm>
          <a:prstGeom prst="rect">
            <a:avLst/>
          </a:prstGeom>
          <a:noFill/>
        </p:spPr>
        <p:txBody>
          <a:bodyPr wrap="square" lIns="91440" tIns="45720" rIns="91440" bIns="45720">
            <a:spAutoFit/>
          </a:bodyPr>
          <a:lstStyle/>
          <a:p>
            <a:pPr indent="622300" algn="just">
              <a:defRPr/>
            </a:pPr>
            <a:r>
              <a:rPr lang="ru-RU" sz="3000" b="1" dirty="0">
                <a:ln/>
                <a:solidFill>
                  <a:srgbClr val="5E0000"/>
                </a:solidFill>
                <a:latin typeface="Arial Narrow"/>
              </a:rPr>
              <a:t>4. Информация о финансовой поддержке государственных                        и муниципальных учреждений избирательного округа (закрепленной территории) за счет средств Фонда на поддержку территорий.</a:t>
            </a:r>
            <a:endParaRPr lang="ru-RU" sz="3000" b="1" dirty="0">
              <a:ln/>
              <a:solidFill>
                <a:srgbClr val="5E0000"/>
              </a:solidFill>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3958" y="4434040"/>
            <a:ext cx="3380972" cy="2315185"/>
          </a:xfrm>
          <a:prstGeom prst="rect">
            <a:avLst/>
          </a:prstGeom>
          <a:ln>
            <a:noFill/>
          </a:ln>
          <a:effectLst>
            <a:outerShdw blurRad="190500" algn="tl" rotWithShape="0">
              <a:srgbClr val="000000">
                <a:alpha val="70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7608" y="4415902"/>
            <a:ext cx="3273212" cy="2333323"/>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754326"/>
          </a:xfrm>
          <a:prstGeom prst="rect">
            <a:avLst/>
          </a:prstGeom>
          <a:noFill/>
        </p:spPr>
        <p:txBody>
          <a:bodyPr wrap="square" lIns="91440" tIns="45720" rIns="91440" bIns="45720">
            <a:spAutoFit/>
          </a:bodyPr>
          <a:lstStyle/>
          <a:p>
            <a:pPr algn="ctr">
              <a:defRPr/>
            </a:pPr>
            <a:endParaRPr lang="ru-RU" sz="3600" b="1" dirty="0" smtClean="0">
              <a:ln/>
              <a:solidFill>
                <a:srgbClr val="5E0000"/>
              </a:solidFill>
              <a:latin typeface="Arial Narrow"/>
            </a:endParaRPr>
          </a:p>
          <a:p>
            <a:pPr algn="ctr">
              <a:defRPr/>
            </a:pPr>
            <a:r>
              <a:rPr lang="ru-RU" sz="3600" b="1" dirty="0" smtClean="0">
                <a:ln/>
                <a:solidFill>
                  <a:srgbClr val="5E0000"/>
                </a:solidFill>
                <a:latin typeface="Arial Narrow"/>
              </a:rPr>
              <a:t>РАБОТА </a:t>
            </a:r>
            <a:r>
              <a:rPr lang="ru-RU" sz="3600" b="1" dirty="0">
                <a:ln/>
                <a:solidFill>
                  <a:srgbClr val="5E0000"/>
                </a:solidFill>
                <a:latin typeface="Arial Narrow"/>
              </a:rPr>
              <a:t>В ИЗБИРАТЕЛЬНОМ ОКРУГЕ</a:t>
            </a:r>
            <a:endParaRPr dirty="0"/>
          </a:p>
          <a:p>
            <a:pPr algn="ctr">
              <a:defRPr/>
            </a:pPr>
            <a:r>
              <a:rPr lang="ru-RU" sz="3600" b="1" dirty="0">
                <a:ln/>
                <a:solidFill>
                  <a:srgbClr val="5E0000"/>
                </a:solidFill>
                <a:latin typeface="Arial Narrow"/>
              </a:rPr>
              <a:t> </a:t>
            </a:r>
            <a:endParaRPr lang="ru-RU" sz="3600" b="1" dirty="0">
              <a:ln/>
              <a:solidFill>
                <a:srgbClr val="5E0000"/>
              </a:solidFill>
            </a:endParaRPr>
          </a:p>
        </p:txBody>
      </p:sp>
      <p:cxnSp>
        <p:nvCxnSpPr>
          <p:cNvPr id="13" name="Прямая соединительная линия 12"/>
          <p:cNvCxnSpPr>
            <a:cxnSpLocks/>
          </p:cNvCxnSpPr>
          <p:nvPr/>
        </p:nvCxnSpPr>
        <p:spPr bwMode="auto">
          <a:xfrm>
            <a:off x="2394144" y="13702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9" name="Прямоугольник 8"/>
          <p:cNvSpPr/>
          <p:nvPr/>
        </p:nvSpPr>
        <p:spPr bwMode="auto">
          <a:xfrm>
            <a:off x="750916" y="1538439"/>
            <a:ext cx="11123584" cy="1938992"/>
          </a:xfrm>
          <a:prstGeom prst="rect">
            <a:avLst/>
          </a:prstGeom>
          <a:noFill/>
        </p:spPr>
        <p:txBody>
          <a:bodyPr wrap="square" lIns="91440" tIns="45720" rIns="91440" bIns="45720">
            <a:spAutoFit/>
          </a:bodyPr>
          <a:lstStyle/>
          <a:p>
            <a:pPr algn="ctr"/>
            <a:r>
              <a:rPr lang="ru-RU" sz="2000" b="1" i="1" u="sng" dirty="0" err="1">
                <a:solidFill>
                  <a:srgbClr val="5E0000"/>
                </a:solidFill>
                <a:latin typeface="Arial Narrow"/>
                <a:ea typeface="Times New Roman"/>
              </a:rPr>
              <a:t>Бутурлинский</a:t>
            </a:r>
            <a:r>
              <a:rPr lang="ru-RU" sz="2000" b="1" i="1" u="sng" dirty="0">
                <a:solidFill>
                  <a:srgbClr val="5E0000"/>
                </a:solidFill>
                <a:latin typeface="Arial Narrow"/>
                <a:ea typeface="Times New Roman"/>
              </a:rPr>
              <a:t> муниципальный округ: </a:t>
            </a:r>
            <a:endParaRPr lang="ru-RU" sz="2000" b="1" i="1" u="sng" dirty="0" smtClean="0">
              <a:solidFill>
                <a:srgbClr val="5E0000"/>
              </a:solidFill>
              <a:latin typeface="Arial Narrow"/>
              <a:ea typeface="Times New Roman"/>
            </a:endParaRPr>
          </a:p>
          <a:p>
            <a:pPr algn="ctr"/>
            <a:r>
              <a:rPr lang="ru-RU" sz="2000" b="1" i="1" u="sng" dirty="0" smtClean="0">
                <a:solidFill>
                  <a:srgbClr val="5E0000"/>
                </a:solidFill>
                <a:latin typeface="Arial Narrow"/>
                <a:ea typeface="Times New Roman"/>
              </a:rPr>
              <a:t/>
            </a:r>
            <a:br>
              <a:rPr lang="ru-RU" sz="2000" b="1" i="1" u="sng" dirty="0" smtClean="0">
                <a:solidFill>
                  <a:srgbClr val="5E0000"/>
                </a:solidFill>
                <a:latin typeface="Arial Narrow"/>
                <a:ea typeface="Times New Roman"/>
              </a:rPr>
            </a:br>
            <a:r>
              <a:rPr lang="ru-RU" sz="2000" i="1" dirty="0" smtClean="0">
                <a:solidFill>
                  <a:srgbClr val="5E0000"/>
                </a:solidFill>
                <a:latin typeface="Arial Narrow"/>
                <a:ea typeface="Times New Roman"/>
              </a:rPr>
              <a:t>содействие </a:t>
            </a:r>
            <a:r>
              <a:rPr lang="ru-RU" sz="2000" i="1" dirty="0">
                <a:solidFill>
                  <a:srgbClr val="5E0000"/>
                </a:solidFill>
                <a:latin typeface="Arial Narrow"/>
                <a:ea typeface="Times New Roman"/>
              </a:rPr>
              <a:t>в </a:t>
            </a:r>
            <a:r>
              <a:rPr lang="ru-RU" sz="2000" b="1" i="1" dirty="0">
                <a:solidFill>
                  <a:srgbClr val="5E0000"/>
                </a:solidFill>
                <a:latin typeface="Arial Narrow"/>
                <a:ea typeface="Times New Roman"/>
              </a:rPr>
              <a:t>открытии молодежной аллеи «Надежды земли </a:t>
            </a:r>
            <a:r>
              <a:rPr lang="ru-RU" sz="2000" b="1" i="1" dirty="0" err="1">
                <a:solidFill>
                  <a:srgbClr val="5E0000"/>
                </a:solidFill>
                <a:latin typeface="Arial Narrow"/>
                <a:ea typeface="Times New Roman"/>
              </a:rPr>
              <a:t>бутурлинской</a:t>
            </a:r>
            <a:r>
              <a:rPr lang="ru-RU" sz="2000" b="1" i="1" dirty="0">
                <a:solidFill>
                  <a:srgbClr val="5E0000"/>
                </a:solidFill>
                <a:latin typeface="Arial Narrow"/>
                <a:ea typeface="Times New Roman"/>
              </a:rPr>
              <a:t>» </a:t>
            </a:r>
            <a:r>
              <a:rPr lang="ru-RU" sz="2000" i="1" dirty="0">
                <a:solidFill>
                  <a:srgbClr val="5E0000"/>
                </a:solidFill>
                <a:latin typeface="Arial Narrow"/>
                <a:ea typeface="Times New Roman"/>
              </a:rPr>
              <a:t>с целью общественного признания юных и талантливых детей за их успехи и способности в различных отраслях деятельности</a:t>
            </a:r>
            <a:r>
              <a:rPr lang="ru-RU" sz="2000" i="1" dirty="0" smtClean="0">
                <a:solidFill>
                  <a:srgbClr val="5E0000"/>
                </a:solidFill>
                <a:latin typeface="Arial Narrow"/>
                <a:ea typeface="Times New Roman"/>
              </a:rPr>
              <a:t>.</a:t>
            </a:r>
          </a:p>
          <a:p>
            <a:pPr algn="ctr"/>
            <a:r>
              <a:rPr lang="ru-RU" sz="2000" i="1" dirty="0" smtClean="0">
                <a:solidFill>
                  <a:srgbClr val="5E0000"/>
                </a:solidFill>
                <a:latin typeface="Arial Narrow"/>
                <a:ea typeface="Times New Roman"/>
              </a:rPr>
              <a:t>Торжественное </a:t>
            </a:r>
            <a:r>
              <a:rPr lang="ru-RU" sz="2000" i="1" dirty="0">
                <a:solidFill>
                  <a:srgbClr val="5E0000"/>
                </a:solidFill>
                <a:latin typeface="Arial Narrow"/>
                <a:ea typeface="Times New Roman"/>
              </a:rPr>
              <a:t>открытие аллеи состоялось в рамках праздничных мероприятий, приуроченных к празднованию в 2022 году 470-летия основания рабочего поселка </a:t>
            </a:r>
            <a:r>
              <a:rPr lang="ru-RU" sz="2000" i="1" dirty="0" smtClean="0">
                <a:solidFill>
                  <a:srgbClr val="5E0000"/>
                </a:solidFill>
                <a:latin typeface="Arial Narrow"/>
                <a:ea typeface="Times New Roman"/>
              </a:rPr>
              <a:t>Бутурлино</a:t>
            </a:r>
            <a:endParaRPr lang="ru-RU" sz="2000" b="1" i="1" dirty="0">
              <a:solidFill>
                <a:srgbClr val="5E0000"/>
              </a:solidFill>
              <a:latin typeface="Arial Narrow"/>
              <a:ea typeface="Times New Roman"/>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1287" y="3839863"/>
            <a:ext cx="3816424" cy="2695435"/>
          </a:xfrm>
          <a:prstGeom prst="rect">
            <a:avLst/>
          </a:prstGeom>
          <a:ln>
            <a:noFill/>
          </a:ln>
          <a:effectLst>
            <a:outerShdw blurRad="190500" algn="tl" rotWithShape="0">
              <a:srgbClr val="000000">
                <a:alpha val="70000"/>
              </a:srgbClr>
            </a:outerShdw>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2064" y="3873225"/>
            <a:ext cx="3992197" cy="268422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7199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754326"/>
          </a:xfrm>
          <a:prstGeom prst="rect">
            <a:avLst/>
          </a:prstGeom>
          <a:noFill/>
        </p:spPr>
        <p:txBody>
          <a:bodyPr wrap="square" lIns="91440" tIns="45720" rIns="91440" bIns="45720">
            <a:spAutoFit/>
          </a:bodyPr>
          <a:lstStyle/>
          <a:p>
            <a:pPr algn="ctr">
              <a:defRPr/>
            </a:pPr>
            <a:endParaRPr lang="ru-RU" sz="3600" b="1" dirty="0" smtClean="0">
              <a:ln/>
              <a:solidFill>
                <a:srgbClr val="5E0000"/>
              </a:solidFill>
              <a:latin typeface="Arial Narrow"/>
            </a:endParaRPr>
          </a:p>
          <a:p>
            <a:pPr algn="ctr">
              <a:defRPr/>
            </a:pPr>
            <a:r>
              <a:rPr lang="ru-RU" sz="3600" b="1" dirty="0" smtClean="0">
                <a:ln/>
                <a:solidFill>
                  <a:srgbClr val="5E0000"/>
                </a:solidFill>
                <a:latin typeface="Arial Narrow"/>
              </a:rPr>
              <a:t>РАБОТА </a:t>
            </a:r>
            <a:r>
              <a:rPr lang="ru-RU" sz="3600" b="1" dirty="0">
                <a:ln/>
                <a:solidFill>
                  <a:srgbClr val="5E0000"/>
                </a:solidFill>
                <a:latin typeface="Arial Narrow"/>
              </a:rPr>
              <a:t>В ИЗБИРАТЕЛЬНОМ ОКРУГЕ</a:t>
            </a:r>
            <a:endParaRPr dirty="0"/>
          </a:p>
          <a:p>
            <a:pPr algn="ctr">
              <a:defRPr/>
            </a:pPr>
            <a:r>
              <a:rPr lang="ru-RU" sz="3600" b="1" dirty="0">
                <a:ln/>
                <a:solidFill>
                  <a:srgbClr val="5E0000"/>
                </a:solidFill>
                <a:latin typeface="Arial Narrow"/>
              </a:rPr>
              <a:t> </a:t>
            </a:r>
            <a:endParaRPr lang="ru-RU" sz="3600" b="1" dirty="0">
              <a:ln/>
              <a:solidFill>
                <a:srgbClr val="5E0000"/>
              </a:solidFill>
            </a:endParaRPr>
          </a:p>
        </p:txBody>
      </p:sp>
      <p:cxnSp>
        <p:nvCxnSpPr>
          <p:cNvPr id="13" name="Прямая соединительная линия 12"/>
          <p:cNvCxnSpPr>
            <a:cxnSpLocks/>
          </p:cNvCxnSpPr>
          <p:nvPr/>
        </p:nvCxnSpPr>
        <p:spPr bwMode="auto">
          <a:xfrm>
            <a:off x="2394144" y="13702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9" name="Прямоугольник 8"/>
          <p:cNvSpPr/>
          <p:nvPr/>
        </p:nvSpPr>
        <p:spPr bwMode="auto">
          <a:xfrm>
            <a:off x="750916" y="1538439"/>
            <a:ext cx="11123584" cy="1323439"/>
          </a:xfrm>
          <a:prstGeom prst="rect">
            <a:avLst/>
          </a:prstGeom>
          <a:noFill/>
        </p:spPr>
        <p:txBody>
          <a:bodyPr wrap="square" lIns="91440" tIns="45720" rIns="91440" bIns="45720">
            <a:spAutoFit/>
          </a:bodyPr>
          <a:lstStyle/>
          <a:p>
            <a:pPr algn="ctr"/>
            <a:r>
              <a:rPr lang="ru-RU" sz="2000" b="1" i="1" u="sng" dirty="0" err="1" smtClean="0">
                <a:solidFill>
                  <a:srgbClr val="5E0000"/>
                </a:solidFill>
                <a:latin typeface="Arial Narrow"/>
                <a:ea typeface="Times New Roman"/>
              </a:rPr>
              <a:t>Гагинский</a:t>
            </a:r>
            <a:r>
              <a:rPr lang="ru-RU" sz="2000" b="1" i="1" u="sng" dirty="0" smtClean="0">
                <a:solidFill>
                  <a:srgbClr val="5E0000"/>
                </a:solidFill>
                <a:latin typeface="Arial Narrow"/>
                <a:ea typeface="Times New Roman"/>
              </a:rPr>
              <a:t> </a:t>
            </a:r>
            <a:r>
              <a:rPr lang="ru-RU" sz="2000" b="1" i="1" u="sng" dirty="0">
                <a:solidFill>
                  <a:srgbClr val="5E0000"/>
                </a:solidFill>
                <a:latin typeface="Arial Narrow"/>
                <a:ea typeface="Times New Roman"/>
              </a:rPr>
              <a:t>муниципальный округ: </a:t>
            </a:r>
            <a:endParaRPr lang="ru-RU" sz="2000" b="1" i="1" u="sng" dirty="0" smtClean="0">
              <a:solidFill>
                <a:srgbClr val="5E0000"/>
              </a:solidFill>
              <a:latin typeface="Arial Narrow"/>
              <a:ea typeface="Times New Roman"/>
            </a:endParaRPr>
          </a:p>
          <a:p>
            <a:pPr algn="ctr"/>
            <a:r>
              <a:rPr lang="ru-RU" sz="2000" b="1" i="1" u="sng" dirty="0" smtClean="0">
                <a:solidFill>
                  <a:srgbClr val="5E0000"/>
                </a:solidFill>
                <a:latin typeface="Arial Narrow"/>
                <a:ea typeface="Times New Roman"/>
              </a:rPr>
              <a:t/>
            </a:r>
            <a:br>
              <a:rPr lang="ru-RU" sz="2000" b="1" i="1" u="sng" dirty="0" smtClean="0">
                <a:solidFill>
                  <a:srgbClr val="5E0000"/>
                </a:solidFill>
                <a:latin typeface="Arial Narrow"/>
                <a:ea typeface="Times New Roman"/>
              </a:rPr>
            </a:br>
            <a:r>
              <a:rPr lang="ru-RU" sz="2000" i="1" dirty="0">
                <a:solidFill>
                  <a:srgbClr val="5E0000"/>
                </a:solidFill>
                <a:latin typeface="Arial Narrow"/>
                <a:ea typeface="Times New Roman"/>
              </a:rPr>
              <a:t>Приобретение спортивного инвентаря </a:t>
            </a:r>
            <a:r>
              <a:rPr lang="ru-RU" sz="2000" i="1" dirty="0" smtClean="0">
                <a:solidFill>
                  <a:srgbClr val="5E0000"/>
                </a:solidFill>
                <a:latin typeface="Arial Narrow"/>
                <a:ea typeface="Times New Roman"/>
              </a:rPr>
              <a:t>(степы</a:t>
            </a:r>
            <a:r>
              <a:rPr lang="ru-RU" sz="2000" i="1" dirty="0">
                <a:solidFill>
                  <a:srgbClr val="5E0000"/>
                </a:solidFill>
                <a:latin typeface="Arial Narrow"/>
                <a:ea typeface="Times New Roman"/>
              </a:rPr>
              <a:t>, гантели, гимнастические</a:t>
            </a:r>
          </a:p>
          <a:p>
            <a:pPr algn="ctr"/>
            <a:r>
              <a:rPr lang="ru-RU" sz="2000" i="1" dirty="0">
                <a:solidFill>
                  <a:srgbClr val="5E0000"/>
                </a:solidFill>
                <a:latin typeface="Arial Narrow"/>
                <a:ea typeface="Times New Roman"/>
              </a:rPr>
              <a:t>станки и коврики) и зеркал для занятий фитнес клуба «Грация</a:t>
            </a:r>
            <a:r>
              <a:rPr lang="ru-RU" sz="2000" i="1" dirty="0" smtClean="0">
                <a:solidFill>
                  <a:srgbClr val="5E0000"/>
                </a:solidFill>
                <a:latin typeface="Arial Narrow"/>
                <a:ea typeface="Times New Roman"/>
              </a:rPr>
              <a:t>» в </a:t>
            </a:r>
            <a:r>
              <a:rPr lang="ru-RU" sz="2000" i="1" dirty="0" err="1" smtClean="0">
                <a:solidFill>
                  <a:srgbClr val="5E0000"/>
                </a:solidFill>
                <a:latin typeface="Arial Narrow"/>
                <a:ea typeface="Times New Roman"/>
              </a:rPr>
              <a:t>с.Гагино</a:t>
            </a:r>
            <a:endParaRPr lang="ru-RU" sz="2000" i="1" dirty="0">
              <a:solidFill>
                <a:srgbClr val="5E0000"/>
              </a:solidFill>
              <a:latin typeface="Arial Narrow"/>
              <a:ea typeface="Times New Roman"/>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3512" y="3263125"/>
            <a:ext cx="3863379" cy="2890291"/>
          </a:xfrm>
          <a:prstGeom prst="rect">
            <a:avLst/>
          </a:prstGeom>
          <a:ln>
            <a:noFill/>
          </a:ln>
          <a:effectLst>
            <a:outerShdw blurRad="190500" algn="tl" rotWithShape="0">
              <a:srgbClr val="000000">
                <a:alpha val="70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2064" y="3263126"/>
            <a:ext cx="4334081" cy="289029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53922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754326"/>
          </a:xfrm>
          <a:prstGeom prst="rect">
            <a:avLst/>
          </a:prstGeom>
          <a:noFill/>
        </p:spPr>
        <p:txBody>
          <a:bodyPr wrap="square" lIns="91440" tIns="45720" rIns="91440" bIns="45720">
            <a:spAutoFit/>
          </a:bodyPr>
          <a:lstStyle/>
          <a:p>
            <a:pPr algn="ctr">
              <a:defRPr/>
            </a:pPr>
            <a:endParaRPr lang="ru-RU" sz="3600" b="1" dirty="0" smtClean="0">
              <a:ln/>
              <a:solidFill>
                <a:srgbClr val="5E0000"/>
              </a:solidFill>
              <a:latin typeface="Arial Narrow"/>
            </a:endParaRPr>
          </a:p>
          <a:p>
            <a:pPr algn="ctr">
              <a:defRPr/>
            </a:pPr>
            <a:r>
              <a:rPr lang="ru-RU" sz="3600" b="1" dirty="0" smtClean="0">
                <a:ln/>
                <a:solidFill>
                  <a:srgbClr val="5E0000"/>
                </a:solidFill>
                <a:latin typeface="Arial Narrow"/>
              </a:rPr>
              <a:t>РАБОТА </a:t>
            </a:r>
            <a:r>
              <a:rPr lang="ru-RU" sz="3600" b="1" dirty="0">
                <a:ln/>
                <a:solidFill>
                  <a:srgbClr val="5E0000"/>
                </a:solidFill>
                <a:latin typeface="Arial Narrow"/>
              </a:rPr>
              <a:t>В ИЗБИРАТЕЛЬНОМ ОКРУГЕ</a:t>
            </a:r>
            <a:endParaRPr dirty="0"/>
          </a:p>
          <a:p>
            <a:pPr algn="ctr">
              <a:defRPr/>
            </a:pPr>
            <a:r>
              <a:rPr lang="ru-RU" sz="3600" b="1" dirty="0">
                <a:ln/>
                <a:solidFill>
                  <a:srgbClr val="5E0000"/>
                </a:solidFill>
                <a:latin typeface="Arial Narrow"/>
              </a:rPr>
              <a:t> </a:t>
            </a:r>
            <a:endParaRPr lang="ru-RU" sz="3600" b="1" dirty="0">
              <a:ln/>
              <a:solidFill>
                <a:srgbClr val="5E0000"/>
              </a:solidFill>
            </a:endParaRPr>
          </a:p>
        </p:txBody>
      </p:sp>
      <p:cxnSp>
        <p:nvCxnSpPr>
          <p:cNvPr id="13" name="Прямая соединительная линия 12"/>
          <p:cNvCxnSpPr>
            <a:cxnSpLocks/>
          </p:cNvCxnSpPr>
          <p:nvPr/>
        </p:nvCxnSpPr>
        <p:spPr bwMode="auto">
          <a:xfrm>
            <a:off x="2394144" y="13702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9" name="Прямоугольник 8"/>
          <p:cNvSpPr/>
          <p:nvPr/>
        </p:nvSpPr>
        <p:spPr bwMode="auto">
          <a:xfrm>
            <a:off x="750916" y="1538439"/>
            <a:ext cx="11123584" cy="1323439"/>
          </a:xfrm>
          <a:prstGeom prst="rect">
            <a:avLst/>
          </a:prstGeom>
          <a:noFill/>
        </p:spPr>
        <p:txBody>
          <a:bodyPr wrap="square" lIns="91440" tIns="45720" rIns="91440" bIns="45720">
            <a:spAutoFit/>
          </a:bodyPr>
          <a:lstStyle/>
          <a:p>
            <a:pPr algn="ctr"/>
            <a:r>
              <a:rPr lang="ru-RU" sz="2000" b="1" i="1" u="sng" dirty="0" err="1" smtClean="0">
                <a:solidFill>
                  <a:srgbClr val="5E0000"/>
                </a:solidFill>
                <a:latin typeface="Arial Narrow"/>
                <a:ea typeface="Times New Roman"/>
              </a:rPr>
              <a:t>Большемурашкинский</a:t>
            </a:r>
            <a:r>
              <a:rPr lang="ru-RU" sz="2000" b="1" i="1" u="sng" dirty="0" smtClean="0">
                <a:solidFill>
                  <a:srgbClr val="5E0000"/>
                </a:solidFill>
                <a:latin typeface="Arial Narrow"/>
                <a:ea typeface="Times New Roman"/>
              </a:rPr>
              <a:t> </a:t>
            </a:r>
            <a:r>
              <a:rPr lang="ru-RU" sz="2000" b="1" i="1" u="sng" dirty="0">
                <a:solidFill>
                  <a:srgbClr val="5E0000"/>
                </a:solidFill>
                <a:latin typeface="Arial Narrow"/>
                <a:ea typeface="Times New Roman"/>
              </a:rPr>
              <a:t>муниципальный округ: </a:t>
            </a:r>
            <a:endParaRPr lang="ru-RU" sz="2000" b="1" i="1" u="sng" dirty="0" smtClean="0">
              <a:solidFill>
                <a:srgbClr val="5E0000"/>
              </a:solidFill>
              <a:latin typeface="Arial Narrow"/>
              <a:ea typeface="Times New Roman"/>
            </a:endParaRPr>
          </a:p>
          <a:p>
            <a:pPr algn="ctr"/>
            <a:r>
              <a:rPr lang="ru-RU" sz="2000" b="1" i="1" u="sng" dirty="0" smtClean="0">
                <a:solidFill>
                  <a:srgbClr val="5E0000"/>
                </a:solidFill>
                <a:latin typeface="Arial Narrow"/>
                <a:ea typeface="Times New Roman"/>
              </a:rPr>
              <a:t/>
            </a:r>
            <a:br>
              <a:rPr lang="ru-RU" sz="2000" b="1" i="1" u="sng" dirty="0" smtClean="0">
                <a:solidFill>
                  <a:srgbClr val="5E0000"/>
                </a:solidFill>
                <a:latin typeface="Arial Narrow"/>
                <a:ea typeface="Times New Roman"/>
              </a:rPr>
            </a:br>
            <a:r>
              <a:rPr lang="ru-RU" sz="2000" i="1" dirty="0">
                <a:solidFill>
                  <a:srgbClr val="5E0000"/>
                </a:solidFill>
                <a:latin typeface="Arial Narrow"/>
                <a:ea typeface="Times New Roman"/>
              </a:rPr>
              <a:t>В</a:t>
            </a:r>
            <a:r>
              <a:rPr lang="ru-RU" sz="2000" i="1" dirty="0" smtClean="0">
                <a:solidFill>
                  <a:srgbClr val="5E0000"/>
                </a:solidFill>
                <a:latin typeface="Arial Narrow"/>
                <a:ea typeface="Times New Roman"/>
              </a:rPr>
              <a:t>ыделение </a:t>
            </a:r>
            <a:r>
              <a:rPr lang="ru-RU" sz="2000" i="1" dirty="0">
                <a:solidFill>
                  <a:srgbClr val="5E0000"/>
                </a:solidFill>
                <a:latin typeface="Arial Narrow"/>
                <a:ea typeface="Times New Roman"/>
              </a:rPr>
              <a:t>денежных средств из фонда поддержки территорий на пластиковые окна </a:t>
            </a:r>
            <a:r>
              <a:rPr lang="ru-RU" sz="2000" i="1" dirty="0" smtClean="0">
                <a:solidFill>
                  <a:srgbClr val="5E0000"/>
                </a:solidFill>
                <a:latin typeface="Arial Narrow"/>
                <a:ea typeface="Times New Roman"/>
              </a:rPr>
              <a:t/>
            </a:r>
            <a:br>
              <a:rPr lang="ru-RU" sz="2000" i="1" dirty="0" smtClean="0">
                <a:solidFill>
                  <a:srgbClr val="5E0000"/>
                </a:solidFill>
                <a:latin typeface="Arial Narrow"/>
                <a:ea typeface="Times New Roman"/>
              </a:rPr>
            </a:br>
            <a:r>
              <a:rPr lang="ru-RU" sz="2000" i="1" dirty="0" smtClean="0">
                <a:solidFill>
                  <a:srgbClr val="5E0000"/>
                </a:solidFill>
                <a:latin typeface="Arial Narrow"/>
                <a:ea typeface="Times New Roman"/>
              </a:rPr>
              <a:t>и </a:t>
            </a:r>
            <a:r>
              <a:rPr lang="ru-RU" sz="2000" i="1" dirty="0">
                <a:solidFill>
                  <a:srgbClr val="5E0000"/>
                </a:solidFill>
                <a:latin typeface="Arial Narrow"/>
                <a:ea typeface="Times New Roman"/>
              </a:rPr>
              <a:t>теневой навес на территории </a:t>
            </a:r>
            <a:r>
              <a:rPr lang="ru-RU" sz="2000" i="1" dirty="0" smtClean="0">
                <a:solidFill>
                  <a:srgbClr val="5E0000"/>
                </a:solidFill>
                <a:latin typeface="Arial Narrow"/>
                <a:ea typeface="Times New Roman"/>
              </a:rPr>
              <a:t>детсада «Солнышко» в </a:t>
            </a:r>
            <a:r>
              <a:rPr lang="ru-RU" sz="2000" i="1" dirty="0" err="1" smtClean="0">
                <a:solidFill>
                  <a:srgbClr val="5E0000"/>
                </a:solidFill>
                <a:latin typeface="Arial Narrow"/>
                <a:ea typeface="Times New Roman"/>
              </a:rPr>
              <a:t>р.п.Большое</a:t>
            </a:r>
            <a:r>
              <a:rPr lang="ru-RU" sz="2000" i="1" dirty="0" smtClean="0">
                <a:solidFill>
                  <a:srgbClr val="5E0000"/>
                </a:solidFill>
                <a:latin typeface="Arial Narrow"/>
                <a:ea typeface="Times New Roman"/>
              </a:rPr>
              <a:t> </a:t>
            </a:r>
            <a:r>
              <a:rPr lang="ru-RU" sz="2000" i="1" dirty="0" err="1" smtClean="0">
                <a:solidFill>
                  <a:srgbClr val="5E0000"/>
                </a:solidFill>
                <a:latin typeface="Arial Narrow"/>
                <a:ea typeface="Times New Roman"/>
              </a:rPr>
              <a:t>Мурашкино</a:t>
            </a:r>
            <a:r>
              <a:rPr lang="ru-RU" sz="2000" i="1" dirty="0" smtClean="0">
                <a:solidFill>
                  <a:srgbClr val="5E0000"/>
                </a:solidFill>
                <a:latin typeface="Arial Narrow"/>
                <a:ea typeface="Times New Roman"/>
              </a:rPr>
              <a:t>.</a:t>
            </a:r>
            <a:endParaRPr lang="ru-RU" sz="2000" i="1" dirty="0">
              <a:solidFill>
                <a:srgbClr val="5E0000"/>
              </a:solidFill>
              <a:latin typeface="Arial Narrow"/>
              <a:ea typeface="Times New Roman"/>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3832" y="2896830"/>
            <a:ext cx="1687066" cy="3749036"/>
          </a:xfrm>
          <a:prstGeom prst="rect">
            <a:avLst/>
          </a:prstGeom>
          <a:ln>
            <a:noFill/>
          </a:ln>
          <a:effectLst>
            <a:outerShdw blurRad="190500" algn="tl" rotWithShape="0">
              <a:srgbClr val="000000">
                <a:alpha val="70000"/>
              </a:srgbClr>
            </a:outerShdw>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8933" y="2912409"/>
            <a:ext cx="1687066" cy="3749036"/>
          </a:xfrm>
          <a:prstGeom prst="rect">
            <a:avLst/>
          </a:prstGeom>
          <a:ln>
            <a:noFill/>
          </a:ln>
          <a:effectLst>
            <a:outerShdw blurRad="190500" algn="tl" rotWithShape="0">
              <a:srgbClr val="000000">
                <a:alpha val="70000"/>
              </a:srgbClr>
            </a:outerShdw>
          </a:effectLst>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3887" y="3164860"/>
            <a:ext cx="4283968" cy="32129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56214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200329"/>
          </a:xfrm>
          <a:prstGeom prst="rect">
            <a:avLst/>
          </a:prstGeom>
          <a:noFill/>
        </p:spPr>
        <p:txBody>
          <a:bodyPr wrap="square" lIns="91440" tIns="45720" rIns="91440" bIns="45720">
            <a:spAutoFit/>
          </a:bodyPr>
          <a:lstStyle/>
          <a:p>
            <a:pPr algn="ctr">
              <a:defRPr/>
            </a:pPr>
            <a:r>
              <a:rPr lang="ru-RU" sz="3600" b="1">
                <a:ln/>
                <a:solidFill>
                  <a:srgbClr val="5E0000"/>
                </a:solidFill>
                <a:latin typeface="Arial Narrow"/>
              </a:rPr>
              <a:t>РАБОТА В ИЗБИРАТЕЛЬНОМ ОКРУГЕ</a:t>
            </a:r>
            <a:endParaRPr/>
          </a:p>
          <a:p>
            <a:pPr algn="ctr">
              <a:defRPr/>
            </a:pPr>
            <a:r>
              <a:rPr lang="ru-RU" sz="3600" b="1">
                <a:ln/>
                <a:solidFill>
                  <a:srgbClr val="5E0000"/>
                </a:solidFill>
                <a:latin typeface="Arial Narrow"/>
              </a:rPr>
              <a:t> (НА ТЕРРИТОРИИ)</a:t>
            </a:r>
            <a:endParaRPr lang="ru-RU" sz="3600" b="1">
              <a:ln/>
              <a:solidFill>
                <a:srgbClr val="5E0000"/>
              </a:solidFill>
            </a:endParaRPr>
          </a:p>
        </p:txBody>
      </p:sp>
      <p:cxnSp>
        <p:nvCxnSpPr>
          <p:cNvPr id="13" name="Прямая соединительная линия 12"/>
          <p:cNvCxnSpPr>
            <a:cxnSpLocks/>
          </p:cNvCxnSpPr>
          <p:nvPr/>
        </p:nvCxnSpPr>
        <p:spPr bwMode="auto">
          <a:xfrm>
            <a:off x="2394144" y="13702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9" name="Прямоугольник 8"/>
          <p:cNvSpPr/>
          <p:nvPr/>
        </p:nvSpPr>
        <p:spPr bwMode="auto">
          <a:xfrm>
            <a:off x="750916" y="1538439"/>
            <a:ext cx="11123584" cy="1323439"/>
          </a:xfrm>
          <a:prstGeom prst="rect">
            <a:avLst/>
          </a:prstGeom>
          <a:noFill/>
        </p:spPr>
        <p:txBody>
          <a:bodyPr wrap="square" lIns="91440" tIns="45720" rIns="91440" bIns="45720">
            <a:spAutoFit/>
          </a:bodyPr>
          <a:lstStyle/>
          <a:p>
            <a:pPr algn="ctr"/>
            <a:r>
              <a:rPr lang="ru-RU" sz="2000" b="1" i="1" u="sng" dirty="0" err="1" smtClean="0">
                <a:solidFill>
                  <a:srgbClr val="5E0000"/>
                </a:solidFill>
                <a:latin typeface="Arial Narrow"/>
                <a:ea typeface="Times New Roman"/>
              </a:rPr>
              <a:t>Дальнеконстантиновский</a:t>
            </a:r>
            <a:r>
              <a:rPr lang="ru-RU" sz="2000" b="1" i="1" u="sng" dirty="0" smtClean="0">
                <a:solidFill>
                  <a:srgbClr val="5E0000"/>
                </a:solidFill>
                <a:latin typeface="Arial Narrow"/>
                <a:ea typeface="Times New Roman"/>
              </a:rPr>
              <a:t> </a:t>
            </a:r>
            <a:r>
              <a:rPr lang="ru-RU" sz="2000" b="1" i="1" u="sng" dirty="0">
                <a:solidFill>
                  <a:srgbClr val="5E0000"/>
                </a:solidFill>
                <a:latin typeface="Arial Narrow"/>
                <a:ea typeface="Times New Roman"/>
              </a:rPr>
              <a:t>муниципальный округ: </a:t>
            </a:r>
            <a:endParaRPr lang="ru-RU" sz="2000" b="1" i="1" u="sng" dirty="0" smtClean="0">
              <a:solidFill>
                <a:srgbClr val="5E0000"/>
              </a:solidFill>
              <a:latin typeface="Arial Narrow"/>
              <a:ea typeface="Times New Roman"/>
            </a:endParaRPr>
          </a:p>
          <a:p>
            <a:pPr algn="ctr"/>
            <a:r>
              <a:rPr lang="ru-RU" sz="2000" b="1" i="1" u="sng" dirty="0" smtClean="0">
                <a:solidFill>
                  <a:srgbClr val="5E0000"/>
                </a:solidFill>
                <a:latin typeface="Arial Narrow"/>
                <a:ea typeface="Times New Roman"/>
              </a:rPr>
              <a:t/>
            </a:r>
            <a:br>
              <a:rPr lang="ru-RU" sz="2000" b="1" i="1" u="sng" dirty="0" smtClean="0">
                <a:solidFill>
                  <a:srgbClr val="5E0000"/>
                </a:solidFill>
                <a:latin typeface="Arial Narrow"/>
                <a:ea typeface="Times New Roman"/>
              </a:rPr>
            </a:br>
            <a:r>
              <a:rPr lang="ru-RU" sz="2000" i="1" dirty="0" smtClean="0">
                <a:solidFill>
                  <a:srgbClr val="5E0000"/>
                </a:solidFill>
                <a:latin typeface="Arial Narrow"/>
                <a:ea typeface="Times New Roman"/>
              </a:rPr>
              <a:t>Приобретение акустической системы в </a:t>
            </a:r>
            <a:r>
              <a:rPr lang="ru-RU" sz="2000" i="1" dirty="0" err="1" smtClean="0">
                <a:solidFill>
                  <a:srgbClr val="5E0000"/>
                </a:solidFill>
                <a:latin typeface="Arial Narrow"/>
                <a:ea typeface="Times New Roman"/>
              </a:rPr>
              <a:t>Румстихинский</a:t>
            </a:r>
            <a:r>
              <a:rPr lang="ru-RU" sz="2000" i="1" dirty="0" smtClean="0">
                <a:solidFill>
                  <a:srgbClr val="5E0000"/>
                </a:solidFill>
                <a:latin typeface="Arial Narrow"/>
                <a:ea typeface="Times New Roman"/>
              </a:rPr>
              <a:t> Дом культуры и </a:t>
            </a:r>
            <a:br>
              <a:rPr lang="ru-RU" sz="2000" i="1" dirty="0" smtClean="0">
                <a:solidFill>
                  <a:srgbClr val="5E0000"/>
                </a:solidFill>
                <a:latin typeface="Arial Narrow"/>
                <a:ea typeface="Times New Roman"/>
              </a:rPr>
            </a:br>
            <a:r>
              <a:rPr lang="ru-RU" sz="2000" i="1" dirty="0" smtClean="0">
                <a:solidFill>
                  <a:srgbClr val="5E0000"/>
                </a:solidFill>
                <a:latin typeface="Arial Narrow"/>
                <a:ea typeface="Times New Roman"/>
              </a:rPr>
              <a:t>стеллажей для </a:t>
            </a:r>
            <a:r>
              <a:rPr lang="ru-RU" sz="2000" i="1" dirty="0" err="1" smtClean="0">
                <a:solidFill>
                  <a:srgbClr val="5E0000"/>
                </a:solidFill>
                <a:latin typeface="Arial Narrow"/>
                <a:ea typeface="Times New Roman"/>
              </a:rPr>
              <a:t>Румстихинской</a:t>
            </a:r>
            <a:r>
              <a:rPr lang="ru-RU" sz="2000" i="1" dirty="0" smtClean="0">
                <a:solidFill>
                  <a:srgbClr val="5E0000"/>
                </a:solidFill>
                <a:latin typeface="Arial Narrow"/>
                <a:ea typeface="Times New Roman"/>
              </a:rPr>
              <a:t> сельской библиотеки</a:t>
            </a:r>
            <a:endParaRPr lang="ru-RU" sz="2000" i="1" dirty="0">
              <a:solidFill>
                <a:srgbClr val="5E0000"/>
              </a:solidFill>
              <a:latin typeface="Arial Narrow"/>
              <a:ea typeface="Times New Roman"/>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372" y="2956864"/>
            <a:ext cx="2026575" cy="3608567"/>
          </a:xfrm>
          <a:prstGeom prst="rect">
            <a:avLst/>
          </a:prstGeom>
          <a:ln>
            <a:noFill/>
          </a:ln>
          <a:effectLst>
            <a:outerShdw blurRad="190500" algn="tl" rotWithShape="0">
              <a:srgbClr val="000000">
                <a:alpha val="70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0704" y="2956864"/>
            <a:ext cx="2141754" cy="3614116"/>
          </a:xfrm>
          <a:prstGeom prst="rect">
            <a:avLst/>
          </a:prstGeom>
          <a:ln>
            <a:noFill/>
          </a:ln>
          <a:effectLst>
            <a:outerShdw blurRad="190500" algn="tl" rotWithShape="0">
              <a:srgbClr val="000000">
                <a:alpha val="70000"/>
              </a:srgbClr>
            </a:outerShdw>
          </a:effec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6240" y="2946293"/>
            <a:ext cx="2141754" cy="36085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37372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200329"/>
          </a:xfrm>
          <a:prstGeom prst="rect">
            <a:avLst/>
          </a:prstGeom>
          <a:noFill/>
        </p:spPr>
        <p:txBody>
          <a:bodyPr wrap="square" lIns="91440" tIns="45720" rIns="91440" bIns="45720">
            <a:spAutoFit/>
          </a:bodyPr>
          <a:lstStyle/>
          <a:p>
            <a:pPr algn="ctr">
              <a:defRPr/>
            </a:pPr>
            <a:endParaRPr lang="ru-RU" sz="3600" b="1" dirty="0" smtClean="0">
              <a:ln/>
              <a:solidFill>
                <a:srgbClr val="5E0000"/>
              </a:solidFill>
              <a:latin typeface="Arial Narrow"/>
            </a:endParaRPr>
          </a:p>
          <a:p>
            <a:pPr algn="ctr">
              <a:defRPr/>
            </a:pPr>
            <a:r>
              <a:rPr lang="ru-RU" sz="3600" b="1" dirty="0" smtClean="0">
                <a:ln/>
                <a:solidFill>
                  <a:srgbClr val="5E0000"/>
                </a:solidFill>
                <a:latin typeface="Arial Narrow"/>
              </a:rPr>
              <a:t>РАБОТА </a:t>
            </a:r>
            <a:r>
              <a:rPr lang="ru-RU" sz="3600" b="1" dirty="0">
                <a:ln/>
                <a:solidFill>
                  <a:srgbClr val="5E0000"/>
                </a:solidFill>
                <a:latin typeface="Arial Narrow"/>
              </a:rPr>
              <a:t>В ИЗБИРАТЕЛЬНОМ ОКРУГЕ </a:t>
            </a:r>
            <a:endParaRPr dirty="0"/>
          </a:p>
        </p:txBody>
      </p:sp>
      <p:cxnSp>
        <p:nvCxnSpPr>
          <p:cNvPr id="13" name="Прямая соединительная линия 12"/>
          <p:cNvCxnSpPr>
            <a:cxnSpLocks/>
          </p:cNvCxnSpPr>
          <p:nvPr/>
        </p:nvCxnSpPr>
        <p:spPr bwMode="auto">
          <a:xfrm>
            <a:off x="2381444" y="13575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9" name="Прямоугольник 18"/>
          <p:cNvSpPr/>
          <p:nvPr/>
        </p:nvSpPr>
        <p:spPr bwMode="auto">
          <a:xfrm>
            <a:off x="1150560" y="3237708"/>
            <a:ext cx="10490055" cy="430887"/>
          </a:xfrm>
          <a:prstGeom prst="rect">
            <a:avLst/>
          </a:prstGeom>
          <a:noFill/>
        </p:spPr>
        <p:txBody>
          <a:bodyPr wrap="square" lIns="91440" tIns="45720" rIns="91440" bIns="45720">
            <a:spAutoFit/>
          </a:bodyPr>
          <a:lstStyle/>
          <a:p>
            <a:pPr algn="ctr"/>
            <a:r>
              <a:rPr lang="ru-RU" sz="2200" i="1" dirty="0">
                <a:solidFill>
                  <a:srgbClr val="5E0000"/>
                </a:solidFill>
                <a:latin typeface="Arial Narrow"/>
                <a:ea typeface="Times New Roman"/>
              </a:rPr>
              <a:t>Установка игровых элементов на детской площадке </a:t>
            </a:r>
            <a:r>
              <a:rPr lang="ru-RU" sz="2200" b="1" i="1" dirty="0" smtClean="0">
                <a:solidFill>
                  <a:srgbClr val="5E0000"/>
                </a:solidFill>
                <a:latin typeface="Arial Narrow"/>
                <a:ea typeface="Times New Roman"/>
              </a:rPr>
              <a:t>в </a:t>
            </a:r>
            <a:r>
              <a:rPr lang="ru-RU" sz="2200" b="1" i="1" dirty="0">
                <a:solidFill>
                  <a:srgbClr val="5E0000"/>
                </a:solidFill>
                <a:latin typeface="Arial Narrow"/>
                <a:ea typeface="Times New Roman"/>
              </a:rPr>
              <a:t>1-м </a:t>
            </a:r>
            <a:r>
              <a:rPr lang="ru-RU" sz="2200" b="1" i="1" dirty="0" err="1" smtClean="0">
                <a:solidFill>
                  <a:srgbClr val="5E0000"/>
                </a:solidFill>
                <a:latin typeface="Arial Narrow"/>
                <a:ea typeface="Times New Roman"/>
              </a:rPr>
              <a:t>мкр</a:t>
            </a:r>
            <a:r>
              <a:rPr lang="ru-RU" sz="2200" b="1" i="1" dirty="0" smtClean="0">
                <a:solidFill>
                  <a:srgbClr val="5E0000"/>
                </a:solidFill>
                <a:latin typeface="Arial Narrow"/>
                <a:ea typeface="Times New Roman"/>
              </a:rPr>
              <a:t>-не </a:t>
            </a:r>
            <a:r>
              <a:rPr lang="ru-RU" sz="2200" b="1" i="1" dirty="0">
                <a:solidFill>
                  <a:srgbClr val="5E0000"/>
                </a:solidFill>
                <a:latin typeface="Arial Narrow"/>
                <a:ea typeface="Times New Roman"/>
              </a:rPr>
              <a:t>города </a:t>
            </a:r>
            <a:r>
              <a:rPr lang="ru-RU" sz="2200" b="1" i="1" dirty="0" err="1" smtClean="0">
                <a:solidFill>
                  <a:srgbClr val="5E0000"/>
                </a:solidFill>
                <a:latin typeface="Arial Narrow"/>
                <a:ea typeface="Times New Roman"/>
              </a:rPr>
              <a:t>Княгинино</a:t>
            </a:r>
            <a:endParaRPr lang="ru-RU" sz="2200" b="1" dirty="0">
              <a:ln/>
              <a:solidFill>
                <a:srgbClr val="5E0000"/>
              </a:solidFill>
            </a:endParaRPr>
          </a:p>
        </p:txBody>
      </p: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14" name="Прямоугольник 13"/>
          <p:cNvSpPr/>
          <p:nvPr/>
        </p:nvSpPr>
        <p:spPr bwMode="auto">
          <a:xfrm>
            <a:off x="949614" y="1724663"/>
            <a:ext cx="11039186" cy="1631216"/>
          </a:xfrm>
          <a:prstGeom prst="rect">
            <a:avLst/>
          </a:prstGeom>
          <a:noFill/>
        </p:spPr>
        <p:txBody>
          <a:bodyPr wrap="square" lIns="91440" tIns="45720" rIns="91440" bIns="45720">
            <a:spAutoFit/>
          </a:bodyPr>
          <a:lstStyle/>
          <a:p>
            <a:pPr indent="622300" algn="just">
              <a:defRPr/>
            </a:pPr>
            <a:r>
              <a:rPr lang="ru-RU" sz="3000" b="1" dirty="0">
                <a:ln/>
                <a:solidFill>
                  <a:srgbClr val="5E0000"/>
                </a:solidFill>
                <a:latin typeface="Arial Narrow"/>
              </a:rPr>
              <a:t>5. Информация о благоустройстве территорий в избирательном округе (на закрепленной территории) за счет средств Фонда                                               на поддержку территорий.</a:t>
            </a:r>
            <a:endParaRPr lang="ru-RU" sz="1000" b="1" dirty="0">
              <a:ln/>
              <a:solidFill>
                <a:srgbClr val="5E0000"/>
              </a:solidFill>
              <a:latin typeface="Arial Narrow"/>
            </a:endParaRPr>
          </a:p>
          <a:p>
            <a:pPr>
              <a:defRPr/>
            </a:pPr>
            <a:endParaRPr lang="ru-RU" sz="1000" b="1" dirty="0">
              <a:ln/>
              <a:solidFill>
                <a:srgbClr val="5E0000"/>
              </a:solidFill>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290" y="3720758"/>
            <a:ext cx="2006698" cy="2675598"/>
          </a:xfrm>
          <a:prstGeom prst="rect">
            <a:avLst/>
          </a:prstGeom>
          <a:ln>
            <a:noFill/>
          </a:ln>
          <a:effectLst>
            <a:outerShdw blurRad="292100" dist="139700" dir="2700000" algn="tl" rotWithShape="0">
              <a:srgbClr val="333333">
                <a:alpha val="65000"/>
              </a:srgbClr>
            </a:outerShdw>
          </a:effectLst>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6057" y="3720758"/>
            <a:ext cx="2028792" cy="2675598"/>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0957" y="3720758"/>
            <a:ext cx="2068262" cy="2675598"/>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92344" y="3738678"/>
            <a:ext cx="2139702" cy="267559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200329"/>
          </a:xfrm>
          <a:prstGeom prst="rect">
            <a:avLst/>
          </a:prstGeom>
          <a:noFill/>
        </p:spPr>
        <p:txBody>
          <a:bodyPr wrap="square" lIns="91440" tIns="45720" rIns="91440" bIns="45720">
            <a:spAutoFit/>
          </a:bodyPr>
          <a:lstStyle/>
          <a:p>
            <a:pPr algn="ctr">
              <a:defRPr/>
            </a:pPr>
            <a:endParaRPr lang="ru-RU" sz="3600" b="1" dirty="0" smtClean="0">
              <a:ln/>
              <a:solidFill>
                <a:srgbClr val="5E0000"/>
              </a:solidFill>
              <a:latin typeface="Arial Narrow"/>
            </a:endParaRPr>
          </a:p>
          <a:p>
            <a:pPr algn="ctr">
              <a:defRPr/>
            </a:pPr>
            <a:r>
              <a:rPr lang="ru-RU" sz="3600" b="1" dirty="0" smtClean="0">
                <a:ln/>
                <a:solidFill>
                  <a:srgbClr val="5E0000"/>
                </a:solidFill>
                <a:latin typeface="Arial Narrow"/>
              </a:rPr>
              <a:t>РАБОТА </a:t>
            </a:r>
            <a:r>
              <a:rPr lang="ru-RU" sz="3600" b="1" dirty="0">
                <a:ln/>
                <a:solidFill>
                  <a:srgbClr val="5E0000"/>
                </a:solidFill>
                <a:latin typeface="Arial Narrow"/>
              </a:rPr>
              <a:t>В ИЗБИРАТЕЛЬНОМ ОКРУГЕ </a:t>
            </a:r>
            <a:endParaRPr dirty="0"/>
          </a:p>
        </p:txBody>
      </p:sp>
      <p:cxnSp>
        <p:nvCxnSpPr>
          <p:cNvPr id="13" name="Прямая соединительная линия 12"/>
          <p:cNvCxnSpPr>
            <a:cxnSpLocks/>
          </p:cNvCxnSpPr>
          <p:nvPr/>
        </p:nvCxnSpPr>
        <p:spPr bwMode="auto">
          <a:xfrm>
            <a:off x="2381444" y="13575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14" name="Прямоугольник 13"/>
          <p:cNvSpPr/>
          <p:nvPr/>
        </p:nvSpPr>
        <p:spPr bwMode="auto">
          <a:xfrm>
            <a:off x="818332" y="1495414"/>
            <a:ext cx="11039186" cy="923330"/>
          </a:xfrm>
          <a:prstGeom prst="rect">
            <a:avLst/>
          </a:prstGeom>
          <a:noFill/>
        </p:spPr>
        <p:txBody>
          <a:bodyPr wrap="square" lIns="91440" tIns="45720" rIns="91440" bIns="45720">
            <a:spAutoFit/>
          </a:bodyPr>
          <a:lstStyle/>
          <a:p>
            <a:pPr algn="ctr"/>
            <a:r>
              <a:rPr lang="ru-RU" sz="2200" i="1" dirty="0">
                <a:solidFill>
                  <a:srgbClr val="5E0000"/>
                </a:solidFill>
                <a:latin typeface="Arial Narrow"/>
                <a:ea typeface="Times New Roman"/>
              </a:rPr>
              <a:t>Установка тренажеров на спортивной площадке </a:t>
            </a:r>
            <a:r>
              <a:rPr lang="ru-RU" sz="2200" i="1" dirty="0" smtClean="0">
                <a:solidFill>
                  <a:srgbClr val="5E0000"/>
                </a:solidFill>
                <a:latin typeface="Arial Narrow"/>
                <a:ea typeface="Times New Roman"/>
              </a:rPr>
              <a:t/>
            </a:r>
            <a:br>
              <a:rPr lang="ru-RU" sz="2200" i="1" dirty="0" smtClean="0">
                <a:solidFill>
                  <a:srgbClr val="5E0000"/>
                </a:solidFill>
                <a:latin typeface="Arial Narrow"/>
                <a:ea typeface="Times New Roman"/>
              </a:rPr>
            </a:br>
            <a:r>
              <a:rPr lang="ru-RU" sz="2200" b="1" i="1" dirty="0" smtClean="0">
                <a:solidFill>
                  <a:srgbClr val="5E0000"/>
                </a:solidFill>
                <a:latin typeface="Arial Narrow"/>
                <a:ea typeface="Times New Roman"/>
              </a:rPr>
              <a:t>в </a:t>
            </a:r>
            <a:r>
              <a:rPr lang="ru-RU" sz="2200" b="1" i="1" dirty="0">
                <a:solidFill>
                  <a:srgbClr val="5E0000"/>
                </a:solidFill>
                <a:latin typeface="Arial Narrow"/>
                <a:ea typeface="Times New Roman"/>
              </a:rPr>
              <a:t>селе </a:t>
            </a:r>
            <a:r>
              <a:rPr lang="ru-RU" sz="2200" b="1" i="1" dirty="0" err="1">
                <a:solidFill>
                  <a:srgbClr val="5E0000"/>
                </a:solidFill>
                <a:latin typeface="Arial Narrow"/>
                <a:ea typeface="Times New Roman"/>
              </a:rPr>
              <a:t>Богородское</a:t>
            </a:r>
            <a:r>
              <a:rPr lang="ru-RU" sz="2200" b="1" i="1" dirty="0">
                <a:solidFill>
                  <a:srgbClr val="5E0000"/>
                </a:solidFill>
                <a:latin typeface="Arial Narrow"/>
                <a:ea typeface="Times New Roman"/>
              </a:rPr>
              <a:t> </a:t>
            </a:r>
            <a:r>
              <a:rPr lang="ru-RU" sz="2200" b="1" i="1" dirty="0" err="1">
                <a:solidFill>
                  <a:srgbClr val="5E0000"/>
                </a:solidFill>
                <a:latin typeface="Arial Narrow"/>
                <a:ea typeface="Times New Roman"/>
              </a:rPr>
              <a:t>Сергачского</a:t>
            </a:r>
            <a:r>
              <a:rPr lang="ru-RU" sz="2200" b="1" i="1" dirty="0">
                <a:solidFill>
                  <a:srgbClr val="5E0000"/>
                </a:solidFill>
                <a:latin typeface="Arial Narrow"/>
                <a:ea typeface="Times New Roman"/>
              </a:rPr>
              <a:t> муниципального округа</a:t>
            </a:r>
          </a:p>
          <a:p>
            <a:pPr>
              <a:defRPr/>
            </a:pPr>
            <a:endParaRPr lang="ru-RU" sz="1000" b="1" dirty="0">
              <a:ln/>
              <a:solidFill>
                <a:srgbClr val="5E0000"/>
              </a:solidFill>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5760" y="2418744"/>
            <a:ext cx="4890889" cy="2954472"/>
          </a:xfrm>
          <a:prstGeom prst="rect">
            <a:avLst/>
          </a:prstGeom>
          <a:ln>
            <a:noFill/>
          </a:ln>
          <a:effectLst>
            <a:outerShdw blurRad="190500" algn="tl" rotWithShape="0">
              <a:srgbClr val="000000">
                <a:alpha val="70000"/>
              </a:srgbClr>
            </a:outerShdw>
          </a:effectLst>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436" y="2317048"/>
            <a:ext cx="1977684" cy="2636912"/>
          </a:xfrm>
          <a:prstGeom prst="rect">
            <a:avLst/>
          </a:prstGeom>
          <a:ln>
            <a:noFill/>
          </a:ln>
          <a:effectLst>
            <a:softEdge rad="112500"/>
          </a:effectLst>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0336" y="2348930"/>
            <a:ext cx="1841499" cy="2455332"/>
          </a:xfrm>
          <a:prstGeom prst="rect">
            <a:avLst/>
          </a:prstGeom>
          <a:ln>
            <a:noFill/>
          </a:ln>
          <a:effectLst>
            <a:softEdge rad="112500"/>
          </a:effectLst>
        </p:spPr>
      </p:pic>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6278" y="4378796"/>
            <a:ext cx="1491630" cy="1988840"/>
          </a:xfrm>
          <a:prstGeom prst="rect">
            <a:avLst/>
          </a:prstGeom>
          <a:ln>
            <a:noFill/>
          </a:ln>
          <a:effectLst>
            <a:softEdge rad="112500"/>
          </a:effectLst>
        </p:spPr>
      </p:pic>
      <p:pic>
        <p:nvPicPr>
          <p:cNvPr id="15" name="Рисунок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32165" y="4362554"/>
            <a:ext cx="1480443" cy="1973923"/>
          </a:xfrm>
          <a:prstGeom prst="rect">
            <a:avLst/>
          </a:prstGeom>
          <a:ln>
            <a:noFill/>
          </a:ln>
          <a:effectLst>
            <a:softEdge rad="112500"/>
          </a:effectLst>
        </p:spPr>
      </p:pic>
    </p:spTree>
    <p:extLst>
      <p:ext uri="{BB962C8B-B14F-4D97-AF65-F5344CB8AC3E}">
        <p14:creationId xmlns:p14="http://schemas.microsoft.com/office/powerpoint/2010/main" val="146703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1200329"/>
          </a:xfrm>
          <a:prstGeom prst="rect">
            <a:avLst/>
          </a:prstGeom>
          <a:noFill/>
        </p:spPr>
        <p:txBody>
          <a:bodyPr wrap="square" lIns="91440" tIns="45720" rIns="91440" bIns="45720">
            <a:spAutoFit/>
          </a:bodyPr>
          <a:lstStyle/>
          <a:p>
            <a:pPr algn="ctr">
              <a:defRPr/>
            </a:pPr>
            <a:endParaRPr lang="ru-RU" sz="3600" b="1" dirty="0" smtClean="0">
              <a:ln/>
              <a:solidFill>
                <a:srgbClr val="5E0000"/>
              </a:solidFill>
              <a:latin typeface="Arial Narrow"/>
            </a:endParaRPr>
          </a:p>
          <a:p>
            <a:pPr algn="ctr">
              <a:defRPr/>
            </a:pPr>
            <a:r>
              <a:rPr lang="ru-RU" sz="3600" b="1" dirty="0" smtClean="0">
                <a:ln/>
                <a:solidFill>
                  <a:srgbClr val="5E0000"/>
                </a:solidFill>
                <a:latin typeface="Arial Narrow"/>
              </a:rPr>
              <a:t>РАБОТА </a:t>
            </a:r>
            <a:r>
              <a:rPr lang="ru-RU" sz="3600" b="1" dirty="0">
                <a:ln/>
                <a:solidFill>
                  <a:srgbClr val="5E0000"/>
                </a:solidFill>
                <a:latin typeface="Arial Narrow"/>
              </a:rPr>
              <a:t>В ИЗБИРАТЕЛЬНОМ ОКРУГЕ </a:t>
            </a:r>
            <a:endParaRPr dirty="0"/>
          </a:p>
        </p:txBody>
      </p:sp>
      <p:cxnSp>
        <p:nvCxnSpPr>
          <p:cNvPr id="13" name="Прямая соединительная линия 12"/>
          <p:cNvCxnSpPr>
            <a:cxnSpLocks/>
          </p:cNvCxnSpPr>
          <p:nvPr/>
        </p:nvCxnSpPr>
        <p:spPr bwMode="auto">
          <a:xfrm>
            <a:off x="2381444" y="13575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14" name="Прямоугольник 13"/>
          <p:cNvSpPr/>
          <p:nvPr/>
        </p:nvSpPr>
        <p:spPr bwMode="auto">
          <a:xfrm>
            <a:off x="818332" y="1495414"/>
            <a:ext cx="11039186" cy="923330"/>
          </a:xfrm>
          <a:prstGeom prst="rect">
            <a:avLst/>
          </a:prstGeom>
          <a:noFill/>
        </p:spPr>
        <p:txBody>
          <a:bodyPr wrap="square" lIns="91440" tIns="45720" rIns="91440" bIns="45720">
            <a:spAutoFit/>
          </a:bodyPr>
          <a:lstStyle/>
          <a:p>
            <a:pPr algn="ctr"/>
            <a:r>
              <a:rPr lang="ru-RU" sz="2200" i="1" dirty="0" smtClean="0">
                <a:solidFill>
                  <a:srgbClr val="5E0000"/>
                </a:solidFill>
                <a:latin typeface="Arial Narrow"/>
                <a:ea typeface="Times New Roman"/>
              </a:rPr>
              <a:t>Организация освещения</a:t>
            </a:r>
            <a:r>
              <a:rPr lang="ru-RU" sz="2200" i="1" dirty="0">
                <a:solidFill>
                  <a:srgbClr val="5E0000"/>
                </a:solidFill>
                <a:latin typeface="Arial Narrow"/>
                <a:ea typeface="Times New Roman"/>
              </a:rPr>
              <a:t/>
            </a:r>
            <a:br>
              <a:rPr lang="ru-RU" sz="2200" i="1" dirty="0">
                <a:solidFill>
                  <a:srgbClr val="5E0000"/>
                </a:solidFill>
                <a:latin typeface="Arial Narrow"/>
                <a:ea typeface="Times New Roman"/>
              </a:rPr>
            </a:br>
            <a:r>
              <a:rPr lang="ru-RU" sz="2200" b="1" i="1" dirty="0" smtClean="0">
                <a:solidFill>
                  <a:srgbClr val="5E0000"/>
                </a:solidFill>
                <a:latin typeface="Arial Narrow"/>
                <a:ea typeface="Times New Roman"/>
              </a:rPr>
              <a:t>в </a:t>
            </a:r>
            <a:r>
              <a:rPr lang="ru-RU" sz="2200" b="1" i="1" dirty="0">
                <a:solidFill>
                  <a:srgbClr val="5E0000"/>
                </a:solidFill>
                <a:latin typeface="Arial Narrow"/>
                <a:ea typeface="Times New Roman"/>
              </a:rPr>
              <a:t>селе </a:t>
            </a:r>
            <a:r>
              <a:rPr lang="ru-RU" sz="2200" b="1" i="1" dirty="0" err="1" smtClean="0">
                <a:solidFill>
                  <a:srgbClr val="5E0000"/>
                </a:solidFill>
                <a:latin typeface="Arial Narrow"/>
                <a:ea typeface="Times New Roman"/>
              </a:rPr>
              <a:t>Инкино</a:t>
            </a:r>
            <a:r>
              <a:rPr lang="ru-RU" sz="2200" b="1" i="1" dirty="0" smtClean="0">
                <a:solidFill>
                  <a:srgbClr val="5E0000"/>
                </a:solidFill>
                <a:latin typeface="Arial Narrow"/>
                <a:ea typeface="Times New Roman"/>
              </a:rPr>
              <a:t> </a:t>
            </a:r>
            <a:r>
              <a:rPr lang="ru-RU" sz="2200" b="1" i="1" dirty="0" err="1" smtClean="0">
                <a:solidFill>
                  <a:srgbClr val="5E0000"/>
                </a:solidFill>
                <a:latin typeface="Arial Narrow"/>
                <a:ea typeface="Times New Roman"/>
              </a:rPr>
              <a:t>Бутурлинского</a:t>
            </a:r>
            <a:r>
              <a:rPr lang="ru-RU" sz="2200" b="1" i="1" dirty="0" smtClean="0">
                <a:solidFill>
                  <a:srgbClr val="5E0000"/>
                </a:solidFill>
                <a:latin typeface="Arial Narrow"/>
                <a:ea typeface="Times New Roman"/>
              </a:rPr>
              <a:t> </a:t>
            </a:r>
            <a:r>
              <a:rPr lang="ru-RU" sz="2200" b="1" i="1" dirty="0">
                <a:solidFill>
                  <a:srgbClr val="5E0000"/>
                </a:solidFill>
                <a:latin typeface="Arial Narrow"/>
                <a:ea typeface="Times New Roman"/>
              </a:rPr>
              <a:t>муниципального округа</a:t>
            </a:r>
          </a:p>
          <a:p>
            <a:pPr>
              <a:defRPr/>
            </a:pPr>
            <a:endParaRPr lang="ru-RU" sz="1000" b="1" dirty="0">
              <a:ln/>
              <a:solidFill>
                <a:srgbClr val="5E0000"/>
              </a:solidFill>
            </a:endParaRPr>
          </a:p>
        </p:txBody>
      </p:sp>
      <p:pic>
        <p:nvPicPr>
          <p:cNvPr id="16" name="Рисунок 15"/>
          <p:cNvPicPr/>
          <p:nvPr/>
        </p:nvPicPr>
        <p:blipFill>
          <a:blip r:embed="rId3" cstate="print">
            <a:extLst>
              <a:ext uri="{28A0092B-C50C-407E-A947-70E740481C1C}">
                <a14:useLocalDpi xmlns:a14="http://schemas.microsoft.com/office/drawing/2010/main" val="0"/>
              </a:ext>
            </a:extLst>
          </a:blip>
          <a:stretch>
            <a:fillRect/>
          </a:stretch>
        </p:blipFill>
        <p:spPr>
          <a:xfrm>
            <a:off x="2391606" y="2558180"/>
            <a:ext cx="4104456" cy="3359738"/>
          </a:xfrm>
          <a:prstGeom prst="rect">
            <a:avLst/>
          </a:prstGeom>
          <a:ln>
            <a:noFill/>
          </a:ln>
          <a:effectLst>
            <a:outerShdw blurRad="190500" algn="tl" rotWithShape="0">
              <a:srgbClr val="000000">
                <a:alpha val="70000"/>
              </a:srgbClr>
            </a:outerShdw>
          </a:effectLst>
        </p:spPr>
      </p:pic>
      <p:pic>
        <p:nvPicPr>
          <p:cNvPr id="19" name="Рисунок 18"/>
          <p:cNvPicPr/>
          <p:nvPr/>
        </p:nvPicPr>
        <p:blipFill>
          <a:blip r:embed="rId4" cstate="print">
            <a:extLst>
              <a:ext uri="{28A0092B-C50C-407E-A947-70E740481C1C}">
                <a14:useLocalDpi xmlns:a14="http://schemas.microsoft.com/office/drawing/2010/main" val="0"/>
              </a:ext>
            </a:extLst>
          </a:blip>
          <a:stretch>
            <a:fillRect/>
          </a:stretch>
        </p:blipFill>
        <p:spPr>
          <a:xfrm>
            <a:off x="7896200" y="2574096"/>
            <a:ext cx="2941147" cy="33597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01594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646331"/>
          </a:xfrm>
          <a:prstGeom prst="rect">
            <a:avLst/>
          </a:prstGeom>
          <a:noFill/>
        </p:spPr>
        <p:txBody>
          <a:bodyPr wrap="square" lIns="91440" tIns="45720" rIns="91440" bIns="45720">
            <a:spAutoFit/>
          </a:bodyPr>
          <a:lstStyle/>
          <a:p>
            <a:pPr algn="ctr">
              <a:defRPr/>
            </a:pPr>
            <a:r>
              <a:rPr lang="ru-RU" sz="3600" b="1" dirty="0" smtClean="0">
                <a:ln/>
                <a:solidFill>
                  <a:srgbClr val="5E0000"/>
                </a:solidFill>
                <a:latin typeface="Arial Narrow"/>
              </a:rPr>
              <a:t>ПОДДЕРЖКА СВО</a:t>
            </a:r>
            <a:endParaRPr lang="ru-RU" sz="3600" b="1" dirty="0">
              <a:ln/>
              <a:solidFill>
                <a:srgbClr val="5E0000"/>
              </a:solidFill>
            </a:endParaRPr>
          </a:p>
        </p:txBody>
      </p:sp>
      <p:cxnSp>
        <p:nvCxnSpPr>
          <p:cNvPr id="13" name="Прямая соединительная линия 12"/>
          <p:cNvCxnSpPr>
            <a:cxnSpLocks/>
          </p:cNvCxnSpPr>
          <p:nvPr/>
        </p:nvCxnSpPr>
        <p:spPr bwMode="auto">
          <a:xfrm>
            <a:off x="2381444" y="13575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14" name="Прямоугольник 13"/>
          <p:cNvSpPr/>
          <p:nvPr/>
        </p:nvSpPr>
        <p:spPr bwMode="auto">
          <a:xfrm>
            <a:off x="818332" y="1495414"/>
            <a:ext cx="5709716" cy="5355312"/>
          </a:xfrm>
          <a:prstGeom prst="rect">
            <a:avLst/>
          </a:prstGeom>
          <a:noFill/>
        </p:spPr>
        <p:txBody>
          <a:bodyPr wrap="square" lIns="91440" tIns="45720" rIns="91440" bIns="45720">
            <a:spAutoFit/>
          </a:bodyPr>
          <a:lstStyle/>
          <a:p>
            <a:pPr marL="342900" indent="-342900">
              <a:buFont typeface="Wingdings" panose="05000000000000000000" pitchFamily="2" charset="2"/>
              <a:buChar char="§"/>
            </a:pPr>
            <a:r>
              <a:rPr lang="ru-RU" b="1" i="1" dirty="0" smtClean="0">
                <a:solidFill>
                  <a:srgbClr val="5E0000"/>
                </a:solidFill>
                <a:latin typeface="Arial Narrow"/>
                <a:ea typeface="Times New Roman"/>
              </a:rPr>
              <a:t>31 марта – 4 апреля – сопровождение гуманитарного груза в города Волноваха и Мариуполь Донецкой области. </a:t>
            </a:r>
            <a:r>
              <a:rPr lang="ru-RU" i="1" dirty="0" smtClean="0">
                <a:solidFill>
                  <a:srgbClr val="5E0000"/>
                </a:solidFill>
                <a:latin typeface="Arial Narrow"/>
                <a:ea typeface="Times New Roman"/>
              </a:rPr>
              <a:t>Депутат </a:t>
            </a:r>
            <a:r>
              <a:rPr lang="ru-RU" i="1" dirty="0">
                <a:solidFill>
                  <a:srgbClr val="5E0000"/>
                </a:solidFill>
                <a:latin typeface="Arial Narrow"/>
                <a:ea typeface="Times New Roman"/>
              </a:rPr>
              <a:t>побывал в Центральной районной больнице и городской больнице (бывшей железнодорожной) и  городском центре выдачи гуманитарной помощи, где под обстрелами работают волонтеры «Единой России</a:t>
            </a:r>
            <a:r>
              <a:rPr lang="ru-RU" i="1" dirty="0" smtClean="0">
                <a:solidFill>
                  <a:srgbClr val="5E0000"/>
                </a:solidFill>
                <a:latin typeface="Arial Narrow"/>
                <a:ea typeface="Times New Roman"/>
              </a:rPr>
              <a:t>».</a:t>
            </a:r>
          </a:p>
          <a:p>
            <a:pPr marL="342900" indent="-342900">
              <a:buFont typeface="Wingdings" panose="05000000000000000000" pitchFamily="2" charset="2"/>
              <a:buChar char="§"/>
            </a:pPr>
            <a:endParaRPr lang="ru-RU" i="1" dirty="0">
              <a:solidFill>
                <a:srgbClr val="5E0000"/>
              </a:solidFill>
              <a:latin typeface="Arial Narrow"/>
              <a:ea typeface="Times New Roman"/>
            </a:endParaRPr>
          </a:p>
          <a:p>
            <a:pPr marL="342900" indent="-342900">
              <a:buFont typeface="Wingdings" panose="05000000000000000000" pitchFamily="2" charset="2"/>
              <a:buChar char="§"/>
            </a:pPr>
            <a:endParaRPr lang="ru-RU" i="1" dirty="0" smtClean="0">
              <a:solidFill>
                <a:srgbClr val="5E0000"/>
              </a:solidFill>
              <a:latin typeface="Arial Narrow"/>
              <a:ea typeface="Times New Roman"/>
            </a:endParaRPr>
          </a:p>
          <a:p>
            <a:pPr marL="342900" indent="-342900">
              <a:buFont typeface="Wingdings" panose="05000000000000000000" pitchFamily="2" charset="2"/>
              <a:buChar char="§"/>
            </a:pPr>
            <a:r>
              <a:rPr lang="ru-RU" b="1" i="1" dirty="0" smtClean="0">
                <a:solidFill>
                  <a:srgbClr val="5E0000"/>
                </a:solidFill>
                <a:latin typeface="Arial Narrow"/>
                <a:ea typeface="Times New Roman"/>
              </a:rPr>
              <a:t>3 – 7 июля  - служебная командировка в составе делегации министерства сельского хозяйства и продовольственных ресурсов Нижегородской области в город </a:t>
            </a:r>
            <a:r>
              <a:rPr lang="ru-RU" b="1" i="1" dirty="0" err="1" smtClean="0">
                <a:solidFill>
                  <a:srgbClr val="5E0000"/>
                </a:solidFill>
                <a:latin typeface="Arial Narrow"/>
                <a:ea typeface="Times New Roman"/>
              </a:rPr>
              <a:t>Харцызск</a:t>
            </a:r>
            <a:r>
              <a:rPr lang="ru-RU" b="1" i="1" dirty="0" smtClean="0">
                <a:solidFill>
                  <a:srgbClr val="5E0000"/>
                </a:solidFill>
                <a:latin typeface="Arial Narrow"/>
                <a:ea typeface="Times New Roman"/>
              </a:rPr>
              <a:t> Донецкой области. </a:t>
            </a:r>
            <a:r>
              <a:rPr lang="ru-RU" i="1" dirty="0" smtClean="0">
                <a:solidFill>
                  <a:srgbClr val="5E0000"/>
                </a:solidFill>
                <a:latin typeface="Arial Narrow"/>
                <a:ea typeface="Times New Roman"/>
              </a:rPr>
              <a:t>Состоялось совещание между сторонами по вопросам перспектив сотрудничества в области сельского хозяйства.</a:t>
            </a:r>
            <a:endParaRPr lang="ru-RU" i="1" dirty="0">
              <a:solidFill>
                <a:srgbClr val="5E0000"/>
              </a:solidFill>
              <a:latin typeface="Arial Narrow"/>
              <a:ea typeface="Times New Roman"/>
            </a:endParaRPr>
          </a:p>
          <a:p>
            <a:pPr marL="342900" indent="-342900" algn="ctr">
              <a:buFont typeface="Wingdings" panose="05000000000000000000" pitchFamily="2" charset="2"/>
              <a:buChar char="§"/>
            </a:pPr>
            <a:endParaRPr lang="ru-RU" sz="2200" i="1" dirty="0" smtClean="0">
              <a:solidFill>
                <a:srgbClr val="5E0000"/>
              </a:solidFill>
              <a:latin typeface="Arial Narrow"/>
              <a:ea typeface="Times New Roman"/>
            </a:endParaRPr>
          </a:p>
          <a:p>
            <a:pPr marL="342900" indent="-342900" algn="ctr">
              <a:buFont typeface="Wingdings" panose="05000000000000000000" pitchFamily="2" charset="2"/>
              <a:buChar char="§"/>
            </a:pPr>
            <a:endParaRPr lang="ru-RU" sz="2200" b="1" i="1" dirty="0">
              <a:solidFill>
                <a:srgbClr val="5E0000"/>
              </a:solidFill>
              <a:latin typeface="Arial Narrow"/>
              <a:ea typeface="Times New Roman"/>
            </a:endParaRPr>
          </a:p>
          <a:p>
            <a:pPr>
              <a:defRPr/>
            </a:pPr>
            <a:endParaRPr lang="ru-RU" sz="1000" b="1" dirty="0">
              <a:ln/>
              <a:solidFill>
                <a:srgbClr val="5E0000"/>
              </a:solidFill>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8048" y="1125396"/>
            <a:ext cx="4367808" cy="2067884"/>
          </a:xfrm>
          <a:prstGeom prst="rect">
            <a:avLst/>
          </a:prstGeom>
          <a:ln>
            <a:noFill/>
          </a:ln>
          <a:effectLst>
            <a:outerShdw blurRad="190500" algn="tl" rotWithShape="0">
              <a:srgbClr val="000000">
                <a:alpha val="70000"/>
              </a:srgbClr>
            </a:outerShdw>
          </a:effectLst>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1662" y="3425400"/>
            <a:ext cx="3275856" cy="2456892"/>
          </a:xfrm>
          <a:prstGeom prst="rect">
            <a:avLst/>
          </a:prstGeom>
          <a:ln>
            <a:noFill/>
          </a:ln>
          <a:effectLst>
            <a:outerShdw blurRad="190500" algn="tl" rotWithShape="0">
              <a:srgbClr val="000000">
                <a:alpha val="70000"/>
              </a:srgbClr>
            </a:outerShdw>
          </a:effectLst>
        </p:spPr>
      </p:pic>
      <p:pic>
        <p:nvPicPr>
          <p:cNvPr id="4" name="Рисунок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0056" y="3425400"/>
            <a:ext cx="1479401" cy="31248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76155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29062" y="222632"/>
            <a:ext cx="10228446" cy="646331"/>
          </a:xfrm>
          <a:prstGeom prst="rect">
            <a:avLst/>
          </a:prstGeom>
          <a:noFill/>
        </p:spPr>
        <p:txBody>
          <a:bodyPr wrap="square" lIns="91440" tIns="45720" rIns="91440" bIns="45720">
            <a:spAutoFit/>
          </a:bodyPr>
          <a:lstStyle/>
          <a:p>
            <a:pPr algn="ctr">
              <a:defRPr/>
            </a:pPr>
            <a:r>
              <a:rPr lang="ru-RU" sz="3600" b="1" dirty="0" smtClean="0">
                <a:ln/>
                <a:solidFill>
                  <a:srgbClr val="5E0000"/>
                </a:solidFill>
                <a:latin typeface="Arial Narrow"/>
              </a:rPr>
              <a:t>ПОДДЕРЖКА СВО</a:t>
            </a:r>
            <a:endParaRPr lang="ru-RU" sz="3600" b="1" dirty="0">
              <a:ln/>
              <a:solidFill>
                <a:srgbClr val="5E0000"/>
              </a:solidFill>
            </a:endParaRPr>
          </a:p>
        </p:txBody>
      </p:sp>
      <p:cxnSp>
        <p:nvCxnSpPr>
          <p:cNvPr id="13" name="Прямая соединительная линия 12"/>
          <p:cNvCxnSpPr>
            <a:cxnSpLocks/>
          </p:cNvCxnSpPr>
          <p:nvPr/>
        </p:nvCxnSpPr>
        <p:spPr bwMode="auto">
          <a:xfrm>
            <a:off x="2381444" y="1357516"/>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14" name="Прямоугольник 13"/>
          <p:cNvSpPr/>
          <p:nvPr/>
        </p:nvSpPr>
        <p:spPr bwMode="auto">
          <a:xfrm>
            <a:off x="818332" y="1495414"/>
            <a:ext cx="5349676" cy="5570756"/>
          </a:xfrm>
          <a:prstGeom prst="rect">
            <a:avLst/>
          </a:prstGeom>
          <a:noFill/>
        </p:spPr>
        <p:txBody>
          <a:bodyPr wrap="square" lIns="91440" tIns="45720" rIns="91440" bIns="45720">
            <a:spAutoFit/>
          </a:bodyPr>
          <a:lstStyle/>
          <a:p>
            <a:pPr marL="342900" indent="-342900">
              <a:buFont typeface="Wingdings" panose="05000000000000000000" pitchFamily="2" charset="2"/>
              <a:buChar char="§"/>
            </a:pPr>
            <a:r>
              <a:rPr lang="ru-RU" b="1" i="1" dirty="0" smtClean="0">
                <a:solidFill>
                  <a:srgbClr val="5E0000"/>
                </a:solidFill>
                <a:latin typeface="Arial Narrow"/>
                <a:ea typeface="Times New Roman"/>
              </a:rPr>
              <a:t>2 – 11 ноября – сопровождение специального груза в </a:t>
            </a:r>
            <a:r>
              <a:rPr lang="ru-RU" b="1" i="1" dirty="0">
                <a:solidFill>
                  <a:srgbClr val="5E0000"/>
                </a:solidFill>
                <a:latin typeface="Arial Narrow"/>
                <a:ea typeface="Times New Roman"/>
              </a:rPr>
              <a:t>город </a:t>
            </a:r>
            <a:r>
              <a:rPr lang="ru-RU" b="1" i="1" dirty="0" err="1" smtClean="0">
                <a:solidFill>
                  <a:srgbClr val="5E0000"/>
                </a:solidFill>
                <a:latin typeface="Arial Narrow"/>
                <a:ea typeface="Times New Roman"/>
              </a:rPr>
              <a:t>Харцызск</a:t>
            </a:r>
            <a:r>
              <a:rPr lang="ru-RU" b="1" i="1" dirty="0" smtClean="0">
                <a:solidFill>
                  <a:srgbClr val="5E0000"/>
                </a:solidFill>
                <a:latin typeface="Arial Narrow"/>
                <a:ea typeface="Times New Roman"/>
              </a:rPr>
              <a:t> Донецкой области.</a:t>
            </a:r>
            <a:br>
              <a:rPr lang="ru-RU" b="1" i="1" dirty="0" smtClean="0">
                <a:solidFill>
                  <a:srgbClr val="5E0000"/>
                </a:solidFill>
                <a:latin typeface="Arial Narrow"/>
                <a:ea typeface="Times New Roman"/>
              </a:rPr>
            </a:br>
            <a:r>
              <a:rPr lang="ru-RU" i="1" dirty="0" smtClean="0">
                <a:solidFill>
                  <a:srgbClr val="5E0000"/>
                </a:solidFill>
                <a:latin typeface="Arial Narrow"/>
                <a:ea typeface="Times New Roman"/>
              </a:rPr>
              <a:t>Александр Ефремцев </a:t>
            </a:r>
            <a:r>
              <a:rPr lang="ru-RU" i="1" dirty="0">
                <a:solidFill>
                  <a:srgbClr val="5E0000"/>
                </a:solidFill>
                <a:latin typeface="Arial Narrow"/>
                <a:ea typeface="Times New Roman"/>
              </a:rPr>
              <a:t>побыв­ал на передовой 11-го полка первой </a:t>
            </a:r>
            <a:r>
              <a:rPr lang="ru-RU" i="1" dirty="0" smtClean="0">
                <a:solidFill>
                  <a:srgbClr val="5E0000"/>
                </a:solidFill>
                <a:latin typeface="Arial Narrow"/>
                <a:ea typeface="Times New Roman"/>
              </a:rPr>
              <a:t>брига­ды народной милиции </a:t>
            </a:r>
            <a:r>
              <a:rPr lang="ru-RU" i="1" dirty="0">
                <a:solidFill>
                  <a:srgbClr val="5E0000"/>
                </a:solidFill>
                <a:latin typeface="Arial Narrow"/>
                <a:ea typeface="Times New Roman"/>
              </a:rPr>
              <a:t>ДНР, встречался с бойцами. Вместе с коллегами доставил в Донецк генераторы, специальное оборудов­ание для полевого ла­геря штурмового отря­да и гуманитарную по­мощь.</a:t>
            </a:r>
          </a:p>
          <a:p>
            <a:pPr marL="342900" indent="-342900">
              <a:buFont typeface="Wingdings" panose="05000000000000000000" pitchFamily="2" charset="2"/>
              <a:buChar char="§"/>
            </a:pPr>
            <a:endParaRPr lang="ru-RU" i="1" dirty="0" smtClean="0">
              <a:solidFill>
                <a:srgbClr val="5E0000"/>
              </a:solidFill>
              <a:latin typeface="Arial Narrow"/>
              <a:ea typeface="Times New Roman"/>
            </a:endParaRPr>
          </a:p>
          <a:p>
            <a:pPr marL="342900" indent="-342900">
              <a:buFont typeface="Wingdings" panose="05000000000000000000" pitchFamily="2" charset="2"/>
              <a:buChar char="§"/>
            </a:pPr>
            <a:r>
              <a:rPr lang="ru-RU" b="1" i="1" dirty="0" smtClean="0">
                <a:solidFill>
                  <a:srgbClr val="5E0000"/>
                </a:solidFill>
                <a:latin typeface="Arial Narrow"/>
                <a:ea typeface="Times New Roman"/>
              </a:rPr>
              <a:t>19 – 23 декабря - доставка новогодних подарков для детей города </a:t>
            </a:r>
            <a:r>
              <a:rPr lang="ru-RU" b="1" i="1" dirty="0" err="1" smtClean="0">
                <a:solidFill>
                  <a:srgbClr val="5E0000"/>
                </a:solidFill>
                <a:latin typeface="Arial Narrow"/>
                <a:ea typeface="Times New Roman"/>
              </a:rPr>
              <a:t>Харцызска</a:t>
            </a:r>
            <a:r>
              <a:rPr lang="ru-RU" b="1" i="1" dirty="0" smtClean="0">
                <a:solidFill>
                  <a:srgbClr val="5E0000"/>
                </a:solidFill>
                <a:latin typeface="Arial Narrow"/>
                <a:ea typeface="Times New Roman"/>
              </a:rPr>
              <a:t>, </a:t>
            </a:r>
            <a:r>
              <a:rPr lang="ru-RU" i="1" dirty="0">
                <a:solidFill>
                  <a:srgbClr val="5E0000"/>
                </a:solidFill>
                <a:latin typeface="Arial Narrow"/>
                <a:ea typeface="Times New Roman"/>
              </a:rPr>
              <a:t> которые потеряли кого-то из родителей в ходе боевых действий или стали сиротами. Поездка была организована региональным исполнительным комитетом «Единая Россия», депутатами фракции «Единая Россия» в Законодательном </a:t>
            </a:r>
            <a:r>
              <a:rPr lang="ru-RU" i="1" dirty="0" smtClean="0">
                <a:solidFill>
                  <a:srgbClr val="5E0000"/>
                </a:solidFill>
                <a:latin typeface="Arial Narrow"/>
                <a:ea typeface="Times New Roman"/>
              </a:rPr>
              <a:t>Собрании. </a:t>
            </a:r>
            <a:r>
              <a:rPr lang="ru-RU" i="1" dirty="0">
                <a:solidFill>
                  <a:srgbClr val="5E0000"/>
                </a:solidFill>
                <a:latin typeface="Arial Narrow"/>
                <a:ea typeface="Times New Roman"/>
              </a:rPr>
              <a:t>Подарки были также  от губернатора, предприятий, фондов и неравнодушных </a:t>
            </a:r>
            <a:r>
              <a:rPr lang="ru-RU" i="1" dirty="0" smtClean="0">
                <a:solidFill>
                  <a:srgbClr val="5E0000"/>
                </a:solidFill>
                <a:latin typeface="Arial Narrow"/>
                <a:ea typeface="Times New Roman"/>
              </a:rPr>
              <a:t>граждан.</a:t>
            </a:r>
            <a:endParaRPr lang="ru-RU" i="1" dirty="0">
              <a:solidFill>
                <a:srgbClr val="5E0000"/>
              </a:solidFill>
              <a:latin typeface="Arial Narrow"/>
              <a:ea typeface="Times New Roman"/>
            </a:endParaRPr>
          </a:p>
          <a:p>
            <a:pPr marL="342900" indent="-342900" algn="ctr">
              <a:buFont typeface="Wingdings" panose="05000000000000000000" pitchFamily="2" charset="2"/>
              <a:buChar char="§"/>
            </a:pPr>
            <a:endParaRPr lang="ru-RU" sz="2200" b="1" i="1" dirty="0">
              <a:solidFill>
                <a:srgbClr val="5E0000"/>
              </a:solidFill>
              <a:latin typeface="Arial Narrow"/>
              <a:ea typeface="Times New Roman"/>
            </a:endParaRPr>
          </a:p>
          <a:p>
            <a:pPr>
              <a:defRPr/>
            </a:pPr>
            <a:endParaRPr lang="ru-RU" sz="1000" b="1" dirty="0">
              <a:ln/>
              <a:solidFill>
                <a:srgbClr val="5E0000"/>
              </a:solidFill>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6662" y="1387727"/>
            <a:ext cx="2705581" cy="2029186"/>
          </a:xfrm>
          <a:prstGeom prst="rect">
            <a:avLst/>
          </a:prstGeom>
          <a:ln>
            <a:noFill/>
          </a:ln>
          <a:effectLst>
            <a:outerShdw blurRad="190500" algn="tl" rotWithShape="0">
              <a:srgbClr val="000000">
                <a:alpha val="70000"/>
              </a:srgbClr>
            </a:outerShdw>
          </a:effectLst>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56493" y="1639083"/>
            <a:ext cx="2501025" cy="1875769"/>
          </a:xfrm>
          <a:prstGeom prst="rect">
            <a:avLst/>
          </a:prstGeom>
          <a:ln>
            <a:noFill/>
          </a:ln>
          <a:effectLst>
            <a:outerShdw blurRad="190500" algn="tl" rotWithShape="0">
              <a:srgbClr val="000000">
                <a:alpha val="70000"/>
              </a:srgbClr>
            </a:outerShdw>
          </a:effectLst>
        </p:spPr>
      </p:pic>
      <p:pic>
        <p:nvPicPr>
          <p:cNvPr id="8" name="Рисунок 7"/>
          <p:cNvPicPr>
            <a:picLocks noChangeAspect="1"/>
          </p:cNvPicPr>
          <p:nvPr/>
        </p:nvPicPr>
        <p:blipFill rotWithShape="1">
          <a:blip r:embed="rId5"/>
          <a:srcRect l="10710" t="20527" r="27709" b="29494"/>
          <a:stretch/>
        </p:blipFill>
        <p:spPr>
          <a:xfrm>
            <a:off x="6168008" y="3554810"/>
            <a:ext cx="3168352" cy="1512168"/>
          </a:xfrm>
          <a:prstGeom prst="rect">
            <a:avLst/>
          </a:prstGeom>
          <a:ln>
            <a:noFill/>
          </a:ln>
          <a:effectLst>
            <a:outerShdw blurRad="190500" algn="tl" rotWithShape="0">
              <a:srgbClr val="000000">
                <a:alpha val="70000"/>
              </a:srgbClr>
            </a:outerShdw>
          </a:effectLst>
        </p:spPr>
      </p:pic>
      <p:pic>
        <p:nvPicPr>
          <p:cNvPr id="9" name="Рисунок 8"/>
          <p:cNvPicPr>
            <a:picLocks noChangeAspect="1"/>
          </p:cNvPicPr>
          <p:nvPr/>
        </p:nvPicPr>
        <p:blipFill rotWithShape="1">
          <a:blip r:embed="rId6" cstate="print">
            <a:extLst>
              <a:ext uri="{28A0092B-C50C-407E-A947-70E740481C1C}">
                <a14:useLocalDpi xmlns:a14="http://schemas.microsoft.com/office/drawing/2010/main" val="0"/>
              </a:ext>
            </a:extLst>
          </a:blip>
          <a:srcRect t="24710" r="1953" b="10186"/>
          <a:stretch/>
        </p:blipFill>
        <p:spPr>
          <a:xfrm>
            <a:off x="8328248" y="4773527"/>
            <a:ext cx="3614812" cy="18002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16675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354347" y="222632"/>
            <a:ext cx="10803161" cy="1015663"/>
          </a:xfrm>
          <a:prstGeom prst="rect">
            <a:avLst/>
          </a:prstGeom>
          <a:noFill/>
        </p:spPr>
        <p:txBody>
          <a:bodyPr wrap="square" lIns="91440" tIns="45720" rIns="91440" bIns="45720">
            <a:spAutoFit/>
          </a:bodyPr>
          <a:lstStyle/>
          <a:p>
            <a:pPr algn="ctr">
              <a:defRPr/>
            </a:pPr>
            <a:r>
              <a:rPr lang="ru-RU" sz="3000" b="1">
                <a:ln/>
                <a:solidFill>
                  <a:srgbClr val="5E0000"/>
                </a:solidFill>
                <a:latin typeface="Arial Narrow"/>
              </a:rPr>
              <a:t>РАБОТА СО СРЕДСТВАМИ МАССОВОЙ </a:t>
            </a:r>
            <a:endParaRPr/>
          </a:p>
          <a:p>
            <a:pPr algn="ctr">
              <a:defRPr/>
            </a:pPr>
            <a:r>
              <a:rPr lang="ru-RU" sz="3000" b="1">
                <a:ln/>
                <a:solidFill>
                  <a:srgbClr val="5E0000"/>
                </a:solidFill>
                <a:latin typeface="Arial Narrow"/>
              </a:rPr>
              <a:t>ИНФОРМАЦИИ И В СОЦИАЛЬНЫХ СЕТЯХ</a:t>
            </a:r>
            <a:endParaRPr lang="ru-RU" sz="3000" b="1">
              <a:ln/>
              <a:solidFill>
                <a:srgbClr val="5E0000"/>
              </a:solidFill>
            </a:endParaRPr>
          </a:p>
        </p:txBody>
      </p:sp>
      <p:cxnSp>
        <p:nvCxnSpPr>
          <p:cNvPr id="13" name="Прямая соединительная линия 12"/>
          <p:cNvCxnSpPr>
            <a:cxnSpLocks/>
          </p:cNvCxnSpPr>
          <p:nvPr/>
        </p:nvCxnSpPr>
        <p:spPr bwMode="auto">
          <a:xfrm>
            <a:off x="2421622" y="1259039"/>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3" name="Подзаголовок 2"/>
          <p:cNvSpPr>
            <a:spLocks noGrp="1"/>
          </p:cNvSpPr>
          <p:nvPr>
            <p:ph type="subTitle" idx="1"/>
          </p:nvPr>
        </p:nvSpPr>
        <p:spPr bwMode="auto">
          <a:xfrm>
            <a:off x="1119216" y="1459543"/>
            <a:ext cx="10631980" cy="1436057"/>
          </a:xfrm>
        </p:spPr>
        <p:txBody>
          <a:bodyPr>
            <a:noAutofit/>
          </a:bodyPr>
          <a:lstStyle/>
          <a:p>
            <a:pPr algn="just">
              <a:defRPr/>
            </a:pPr>
            <a:r>
              <a:rPr lang="ru-RU" sz="2500" b="1" i="1" dirty="0">
                <a:solidFill>
                  <a:srgbClr val="5E0000"/>
                </a:solidFill>
                <a:latin typeface="Arial Narrow"/>
              </a:rPr>
              <a:t>Информация об отражении деятельности депутата в средствах массовой информации. Публикации в СМИ, интервью депутата на радио, телевидении, в интернет-изданиях, их тематика и т.п. </a:t>
            </a:r>
            <a:endParaRPr lang="ru-RU" sz="2500" b="1" i="1" dirty="0" smtClean="0">
              <a:solidFill>
                <a:srgbClr val="5E0000"/>
              </a:solidFill>
              <a:latin typeface="Arial Narrow"/>
            </a:endParaRPr>
          </a:p>
          <a:p>
            <a:pPr algn="just">
              <a:defRPr/>
            </a:pPr>
            <a:endParaRPr lang="ru-RU" sz="2500" b="1" i="1" dirty="0">
              <a:solidFill>
                <a:srgbClr val="5E0000"/>
              </a:solidFill>
              <a:latin typeface="Arial Narrow"/>
              <a:ea typeface="Times New Roman"/>
            </a:endParaRPr>
          </a:p>
          <a:p>
            <a:pPr marL="285750" indent="-285750" algn="just">
              <a:buFont typeface="Wingdings" panose="05000000000000000000" pitchFamily="2" charset="2"/>
              <a:buChar char="ü"/>
              <a:defRPr/>
            </a:pPr>
            <a:r>
              <a:rPr lang="ru-RU" sz="1800" i="1" dirty="0" smtClean="0">
                <a:solidFill>
                  <a:srgbClr val="5E0000"/>
                </a:solidFill>
                <a:latin typeface="Arial Narrow"/>
                <a:ea typeface="Times New Roman"/>
              </a:rPr>
              <a:t>Интервью </a:t>
            </a:r>
            <a:r>
              <a:rPr lang="ru-RU" sz="1800" i="1" dirty="0">
                <a:solidFill>
                  <a:srgbClr val="5E0000"/>
                </a:solidFill>
                <a:latin typeface="Arial Narrow"/>
                <a:ea typeface="Times New Roman"/>
              </a:rPr>
              <a:t>на радио «</a:t>
            </a:r>
            <a:r>
              <a:rPr lang="ru-RU" sz="1800" i="1" dirty="0" smtClean="0">
                <a:solidFill>
                  <a:srgbClr val="5E0000"/>
                </a:solidFill>
                <a:latin typeface="Arial Narrow"/>
                <a:ea typeface="Times New Roman"/>
              </a:rPr>
              <a:t>Радиола»: Об обеспечении </a:t>
            </a:r>
            <a:r>
              <a:rPr lang="ru-RU" sz="1800" i="1" dirty="0">
                <a:solidFill>
                  <a:srgbClr val="5E0000"/>
                </a:solidFill>
                <a:latin typeface="Arial Narrow"/>
                <a:ea typeface="Times New Roman"/>
              </a:rPr>
              <a:t>продовольственной безопасности, ценах на продукты питания, прогнозы сбора урожая-2022, заготовке кормов, работе тепличного комплекса на </a:t>
            </a:r>
            <a:r>
              <a:rPr lang="ru-RU" sz="1800" i="1" dirty="0" smtClean="0">
                <a:solidFill>
                  <a:srgbClr val="5E0000"/>
                </a:solidFill>
                <a:latin typeface="Arial Narrow"/>
                <a:ea typeface="Times New Roman"/>
              </a:rPr>
              <a:t>Бору (запись во «</a:t>
            </a:r>
            <a:r>
              <a:rPr lang="ru-RU" sz="1800" i="1" dirty="0" err="1">
                <a:solidFill>
                  <a:srgbClr val="5E0000"/>
                </a:solidFill>
                <a:latin typeface="Arial Narrow"/>
                <a:ea typeface="Times New Roman"/>
              </a:rPr>
              <a:t>В</a:t>
            </a:r>
            <a:r>
              <a:rPr lang="ru-RU" sz="1800" i="1" dirty="0" err="1" smtClean="0">
                <a:solidFill>
                  <a:srgbClr val="5E0000"/>
                </a:solidFill>
                <a:latin typeface="Arial Narrow"/>
                <a:ea typeface="Times New Roman"/>
              </a:rPr>
              <a:t>контакте</a:t>
            </a:r>
            <a:r>
              <a:rPr lang="ru-RU" sz="1800" i="1" dirty="0" smtClean="0">
                <a:solidFill>
                  <a:srgbClr val="5E0000"/>
                </a:solidFill>
                <a:latin typeface="Arial Narrow"/>
                <a:ea typeface="Times New Roman"/>
              </a:rPr>
              <a:t>» сообщества «Александр Ефремцев» от 26.06.2022)</a:t>
            </a:r>
          </a:p>
          <a:p>
            <a:pPr marL="285750" indent="-285750" algn="just">
              <a:buFont typeface="Wingdings" panose="05000000000000000000" pitchFamily="2" charset="2"/>
              <a:buChar char="ü"/>
              <a:defRPr/>
            </a:pPr>
            <a:r>
              <a:rPr lang="ru-RU" sz="1800" i="1" dirty="0" smtClean="0">
                <a:solidFill>
                  <a:srgbClr val="5E0000"/>
                </a:solidFill>
                <a:latin typeface="Arial Narrow"/>
                <a:ea typeface="Times New Roman"/>
              </a:rPr>
              <a:t> Традиционная </a:t>
            </a:r>
            <a:r>
              <a:rPr lang="ru-RU" sz="1800" i="1" dirty="0">
                <a:solidFill>
                  <a:srgbClr val="5E0000"/>
                </a:solidFill>
                <a:latin typeface="Arial Narrow"/>
                <a:ea typeface="Times New Roman"/>
              </a:rPr>
              <a:t>пресс-конференция, посвященная старту волейбольного сезона </a:t>
            </a:r>
            <a:r>
              <a:rPr lang="ru-RU" sz="1800" i="1" dirty="0" err="1">
                <a:solidFill>
                  <a:srgbClr val="5E0000"/>
                </a:solidFill>
                <a:latin typeface="Arial Narrow"/>
                <a:ea typeface="Times New Roman"/>
              </a:rPr>
              <a:t>Pari</a:t>
            </a:r>
            <a:r>
              <a:rPr lang="ru-RU" sz="1800" i="1" dirty="0">
                <a:solidFill>
                  <a:srgbClr val="5E0000"/>
                </a:solidFill>
                <a:latin typeface="Arial Narrow"/>
                <a:ea typeface="Times New Roman"/>
              </a:rPr>
              <a:t> Суперлига 2023 для мужской команды АСК и женской команды «Спарта</a:t>
            </a:r>
            <a:r>
              <a:rPr lang="ru-RU" sz="1800" i="1" dirty="0" smtClean="0">
                <a:solidFill>
                  <a:srgbClr val="5E0000"/>
                </a:solidFill>
                <a:latin typeface="Arial Narrow"/>
                <a:ea typeface="Times New Roman"/>
              </a:rPr>
              <a:t>» </a:t>
            </a:r>
            <a:r>
              <a:rPr lang="en-US" sz="1800" i="1" dirty="0">
                <a:solidFill>
                  <a:srgbClr val="5E0000"/>
                </a:solidFill>
                <a:latin typeface="Arial Narrow"/>
                <a:ea typeface="Times New Roman"/>
                <a:hlinkClick r:id="rId3"/>
              </a:rPr>
              <a:t>https://www.nn-volley.ru/main/about-club/team-news/782-itogi-predsezonnoy-press-konferentsii-nizhegorodskogo-voleybolnogo-kluba-video</a:t>
            </a:r>
            <a:r>
              <a:rPr lang="en-US" sz="1800" i="1" dirty="0" smtClean="0">
                <a:solidFill>
                  <a:srgbClr val="5E0000"/>
                </a:solidFill>
                <a:latin typeface="Arial Narrow"/>
                <a:ea typeface="Times New Roman"/>
                <a:hlinkClick r:id="rId3"/>
              </a:rPr>
              <a:t>/</a:t>
            </a:r>
            <a:endParaRPr lang="ru-RU" sz="1800" i="1" dirty="0" smtClean="0">
              <a:solidFill>
                <a:srgbClr val="5E0000"/>
              </a:solidFill>
              <a:latin typeface="Arial Narrow"/>
              <a:ea typeface="Times New Roman"/>
            </a:endParaRPr>
          </a:p>
          <a:p>
            <a:pPr marL="342900" indent="-342900" algn="just">
              <a:buFont typeface="Wingdings" panose="05000000000000000000" pitchFamily="2" charset="2"/>
              <a:buChar char="ü"/>
              <a:defRPr/>
            </a:pPr>
            <a:r>
              <a:rPr lang="ru-RU" sz="1800" i="1" dirty="0" smtClean="0">
                <a:solidFill>
                  <a:srgbClr val="5E0000"/>
                </a:solidFill>
                <a:latin typeface="Arial Narrow"/>
                <a:ea typeface="Times New Roman"/>
              </a:rPr>
              <a:t>Интервью в </a:t>
            </a:r>
            <a:r>
              <a:rPr lang="ru-RU" sz="1800" i="1" dirty="0">
                <a:solidFill>
                  <a:srgbClr val="5E0000"/>
                </a:solidFill>
                <a:latin typeface="Arial Narrow"/>
                <a:ea typeface="Times New Roman"/>
              </a:rPr>
              <a:t>программе Ирины </a:t>
            </a:r>
            <a:r>
              <a:rPr lang="ru-RU" sz="1800" i="1" dirty="0" err="1">
                <a:solidFill>
                  <a:srgbClr val="5E0000"/>
                </a:solidFill>
                <a:latin typeface="Arial Narrow"/>
                <a:ea typeface="Times New Roman"/>
              </a:rPr>
              <a:t>Зрячевой</a:t>
            </a:r>
            <a:r>
              <a:rPr lang="ru-RU" sz="1800" i="1" dirty="0">
                <a:solidFill>
                  <a:srgbClr val="5E0000"/>
                </a:solidFill>
                <a:latin typeface="Arial Narrow"/>
                <a:ea typeface="Times New Roman"/>
              </a:rPr>
              <a:t> «Область закона</a:t>
            </a:r>
            <a:r>
              <a:rPr lang="ru-RU" sz="1800" i="1" dirty="0" smtClean="0">
                <a:solidFill>
                  <a:srgbClr val="5E0000"/>
                </a:solidFill>
                <a:latin typeface="Arial Narrow"/>
                <a:ea typeface="Times New Roman"/>
              </a:rPr>
              <a:t>»:</a:t>
            </a:r>
            <a:r>
              <a:rPr lang="ru-RU" sz="1800" i="1" dirty="0">
                <a:solidFill>
                  <a:srgbClr val="5E0000"/>
                </a:solidFill>
                <a:latin typeface="Arial Narrow"/>
                <a:ea typeface="Times New Roman"/>
              </a:rPr>
              <a:t> О</a:t>
            </a:r>
            <a:r>
              <a:rPr lang="ru-RU" sz="1800" i="1" dirty="0" smtClean="0">
                <a:solidFill>
                  <a:srgbClr val="5E0000"/>
                </a:solidFill>
                <a:latin typeface="Arial Narrow"/>
                <a:ea typeface="Times New Roman"/>
              </a:rPr>
              <a:t> стратегии </a:t>
            </a:r>
            <a:r>
              <a:rPr lang="ru-RU" sz="1800" i="1" dirty="0">
                <a:solidFill>
                  <a:srgbClr val="5E0000"/>
                </a:solidFill>
                <a:latin typeface="Arial Narrow"/>
                <a:ea typeface="Times New Roman"/>
              </a:rPr>
              <a:t>развития агропромышленного комплекса, кадрах на селе, лучших практиках регионов, уборочной </a:t>
            </a:r>
            <a:r>
              <a:rPr lang="ru-RU" sz="1800" i="1" dirty="0" smtClean="0">
                <a:solidFill>
                  <a:srgbClr val="5E0000"/>
                </a:solidFill>
                <a:latin typeface="Arial Narrow"/>
                <a:ea typeface="Times New Roman"/>
              </a:rPr>
              <a:t>кампании-2022 (</a:t>
            </a:r>
            <a:r>
              <a:rPr lang="ru-RU" sz="1800" i="1" dirty="0">
                <a:solidFill>
                  <a:srgbClr val="5E0000"/>
                </a:solidFill>
                <a:latin typeface="Arial Narrow"/>
                <a:ea typeface="Times New Roman"/>
              </a:rPr>
              <a:t>запись во </a:t>
            </a:r>
            <a:r>
              <a:rPr lang="ru-RU" sz="1800" i="1" dirty="0" smtClean="0">
                <a:solidFill>
                  <a:srgbClr val="5E0000"/>
                </a:solidFill>
                <a:latin typeface="Arial Narrow"/>
                <a:ea typeface="Times New Roman"/>
              </a:rPr>
              <a:t>«</a:t>
            </a:r>
            <a:r>
              <a:rPr lang="ru-RU" sz="1800" i="1" dirty="0" err="1">
                <a:solidFill>
                  <a:srgbClr val="5E0000"/>
                </a:solidFill>
                <a:latin typeface="Arial Narrow"/>
                <a:ea typeface="Times New Roman"/>
              </a:rPr>
              <a:t>В</a:t>
            </a:r>
            <a:r>
              <a:rPr lang="ru-RU" sz="1800" i="1" dirty="0" err="1" smtClean="0">
                <a:solidFill>
                  <a:srgbClr val="5E0000"/>
                </a:solidFill>
                <a:latin typeface="Arial Narrow"/>
                <a:ea typeface="Times New Roman"/>
              </a:rPr>
              <a:t>контакте</a:t>
            </a:r>
            <a:r>
              <a:rPr lang="ru-RU" sz="1800" i="1" dirty="0">
                <a:solidFill>
                  <a:srgbClr val="5E0000"/>
                </a:solidFill>
                <a:latin typeface="Arial Narrow"/>
                <a:ea typeface="Times New Roman"/>
              </a:rPr>
              <a:t>» от </a:t>
            </a:r>
            <a:r>
              <a:rPr lang="ru-RU" sz="1800" i="1" dirty="0" smtClean="0">
                <a:solidFill>
                  <a:srgbClr val="5E0000"/>
                </a:solidFill>
                <a:latin typeface="Arial Narrow"/>
                <a:ea typeface="Times New Roman"/>
              </a:rPr>
              <a:t>21.09.2022)</a:t>
            </a:r>
          </a:p>
          <a:p>
            <a:pPr marL="342900" indent="-342900" algn="just">
              <a:buFont typeface="Wingdings" panose="05000000000000000000" pitchFamily="2" charset="2"/>
              <a:buChar char="ü"/>
              <a:defRPr/>
            </a:pPr>
            <a:r>
              <a:rPr lang="ru-RU" sz="1800" i="1" dirty="0">
                <a:solidFill>
                  <a:srgbClr val="5E0000"/>
                </a:solidFill>
                <a:latin typeface="Arial Narrow"/>
                <a:ea typeface="Times New Roman"/>
              </a:rPr>
              <a:t>Интервью на радио «Радиола»: О законе о поддержке кадрового потенциала в сфере АПК, планируемых </a:t>
            </a:r>
            <a:r>
              <a:rPr lang="ru-RU" sz="1800" i="1" dirty="0" err="1">
                <a:solidFill>
                  <a:srgbClr val="5E0000"/>
                </a:solidFill>
                <a:latin typeface="Arial Narrow"/>
                <a:ea typeface="Times New Roman"/>
              </a:rPr>
              <a:t>агроклассах</a:t>
            </a:r>
            <a:r>
              <a:rPr lang="ru-RU" sz="1800" i="1" dirty="0">
                <a:solidFill>
                  <a:srgbClr val="5E0000"/>
                </a:solidFill>
                <a:latin typeface="Arial Narrow"/>
                <a:ea typeface="Times New Roman"/>
              </a:rPr>
              <a:t> в регионе, молодежи на селе, актуальных проблемах и достижениях в сельском </a:t>
            </a:r>
            <a:r>
              <a:rPr lang="ru-RU" sz="1800" i="1" dirty="0" smtClean="0">
                <a:solidFill>
                  <a:srgbClr val="5E0000"/>
                </a:solidFill>
                <a:latin typeface="Arial Narrow"/>
                <a:ea typeface="Times New Roman"/>
              </a:rPr>
              <a:t>хозяйстве </a:t>
            </a:r>
            <a:r>
              <a:rPr lang="ru-RU" sz="1800" i="1" dirty="0">
                <a:solidFill>
                  <a:srgbClr val="5E0000"/>
                </a:solidFill>
                <a:latin typeface="Arial Narrow"/>
                <a:ea typeface="Times New Roman"/>
              </a:rPr>
              <a:t>(запись во </a:t>
            </a:r>
            <a:r>
              <a:rPr lang="ru-RU" sz="1800" i="1" dirty="0" smtClean="0">
                <a:solidFill>
                  <a:srgbClr val="5E0000"/>
                </a:solidFill>
                <a:latin typeface="Arial Narrow"/>
                <a:ea typeface="Times New Roman"/>
              </a:rPr>
              <a:t>«</a:t>
            </a:r>
            <a:r>
              <a:rPr lang="ru-RU" sz="1800" i="1" dirty="0" err="1">
                <a:solidFill>
                  <a:srgbClr val="5E0000"/>
                </a:solidFill>
                <a:latin typeface="Arial Narrow"/>
                <a:ea typeface="Times New Roman"/>
              </a:rPr>
              <a:t>В</a:t>
            </a:r>
            <a:r>
              <a:rPr lang="ru-RU" sz="1800" i="1" dirty="0" err="1" smtClean="0">
                <a:solidFill>
                  <a:srgbClr val="5E0000"/>
                </a:solidFill>
                <a:latin typeface="Arial Narrow"/>
                <a:ea typeface="Times New Roman"/>
              </a:rPr>
              <a:t>контакте</a:t>
            </a:r>
            <a:r>
              <a:rPr lang="ru-RU" sz="1800" i="1" dirty="0">
                <a:solidFill>
                  <a:srgbClr val="5E0000"/>
                </a:solidFill>
                <a:latin typeface="Arial Narrow"/>
                <a:ea typeface="Times New Roman"/>
              </a:rPr>
              <a:t>» от </a:t>
            </a:r>
            <a:r>
              <a:rPr lang="ru-RU" sz="1800" i="1" dirty="0" smtClean="0">
                <a:solidFill>
                  <a:srgbClr val="5E0000"/>
                </a:solidFill>
                <a:latin typeface="Arial Narrow"/>
                <a:ea typeface="Times New Roman"/>
              </a:rPr>
              <a:t>30.11.2022</a:t>
            </a:r>
            <a:r>
              <a:rPr lang="ru-RU" sz="1800" i="1" dirty="0">
                <a:solidFill>
                  <a:srgbClr val="5E0000"/>
                </a:solidFill>
                <a:latin typeface="Arial Narrow"/>
                <a:ea typeface="Times New Roman"/>
              </a:rPr>
              <a:t>)</a:t>
            </a:r>
          </a:p>
          <a:p>
            <a:pPr marL="342900" indent="-342900" algn="just">
              <a:buFont typeface="Wingdings" panose="05000000000000000000" pitchFamily="2" charset="2"/>
              <a:buChar char="ü"/>
              <a:defRPr/>
            </a:pPr>
            <a:endParaRPr lang="ru-RU" sz="2500" b="1" i="1" dirty="0">
              <a:solidFill>
                <a:srgbClr val="5E0000"/>
              </a:solidFill>
              <a:latin typeface="Arial Narrow"/>
            </a:endParaRPr>
          </a:p>
          <a:p>
            <a:pPr algn="just">
              <a:defRPr/>
            </a:pPr>
            <a:endParaRPr lang="ru-RU" sz="2500" b="1" i="1" dirty="0" smtClean="0">
              <a:solidFill>
                <a:srgbClr val="5E0000"/>
              </a:solidFill>
              <a:latin typeface="Arial Narrow"/>
            </a:endParaRPr>
          </a:p>
          <a:p>
            <a:pPr algn="just">
              <a:defRPr/>
            </a:pPr>
            <a:endParaRPr lang="ru-RU" sz="2500" b="1" i="1" dirty="0" smtClean="0">
              <a:solidFill>
                <a:srgbClr val="5E0000"/>
              </a:solidFill>
              <a:latin typeface="Arial Narrow"/>
            </a:endParaRPr>
          </a:p>
          <a:p>
            <a:pPr algn="just">
              <a:defRPr/>
            </a:pPr>
            <a:endParaRPr dirty="0"/>
          </a:p>
          <a:p>
            <a:pPr algn="just">
              <a:defRPr/>
            </a:pPr>
            <a:endParaRPr lang="ru-RU" sz="2000" b="1" i="1" dirty="0">
              <a:solidFill>
                <a:srgbClr val="5E0000"/>
              </a:solidFill>
              <a:latin typeface="Arial Narrow"/>
            </a:endParaRPr>
          </a:p>
          <a:p>
            <a:pPr algn="just">
              <a:defRPr/>
            </a:pPr>
            <a:endParaRPr lang="ru-RU" sz="2000" b="1" i="1" dirty="0">
              <a:solidFill>
                <a:srgbClr val="5E0000"/>
              </a:solidFill>
              <a:latin typeface="Arial Narrow"/>
            </a:endParaRPr>
          </a:p>
          <a:p>
            <a:pPr algn="just">
              <a:defRPr/>
            </a:pPr>
            <a:r>
              <a:rPr lang="ru-RU" sz="2000" b="1" i="1" dirty="0">
                <a:solidFill>
                  <a:srgbClr val="5E0000"/>
                </a:solidFill>
                <a:latin typeface="Arial Narrow"/>
              </a:rPr>
              <a:t> </a:t>
            </a:r>
            <a:endParaRPr dirty="0"/>
          </a:p>
        </p:txBody>
      </p:sp>
      <p:sp>
        <p:nvSpPr>
          <p:cNvPr id="15" name="Подзаголовок 2"/>
          <p:cNvSpPr txBox="1"/>
          <p:nvPr/>
        </p:nvSpPr>
        <p:spPr bwMode="auto">
          <a:xfrm>
            <a:off x="1268082" y="3795623"/>
            <a:ext cx="10497197" cy="792675"/>
          </a:xfrm>
          <a:prstGeom prst="rect">
            <a:avLst/>
          </a:prstGeom>
        </p:spPr>
        <p:txBody>
          <a:bodyPr vert="horz" lIns="91440" tIns="45720" rIns="91440" bIns="45720" rtlCol="0">
            <a:noAutofit/>
          </a:bodyPr>
          <a:lstStyle>
            <a:lvl1pPr marL="0" indent="0" algn="ctr" defTabSz="914400">
              <a:lnSpc>
                <a:spcPct val="90000"/>
              </a:lnSpc>
              <a:spcBef>
                <a:spcPts val="1000"/>
              </a:spcBef>
              <a:buFont typeface="Arial"/>
              <a:buNone/>
              <a:defRPr sz="2400">
                <a:solidFill>
                  <a:schemeClr val="tx1"/>
                </a:solidFill>
                <a:latin typeface="+mn-lt"/>
                <a:ea typeface="+mn-ea"/>
                <a:cs typeface="+mn-cs"/>
              </a:defRPr>
            </a:lvl1pPr>
            <a:lvl2pPr marL="457200" indent="0" algn="ctr" defTabSz="914400">
              <a:lnSpc>
                <a:spcPct val="90000"/>
              </a:lnSpc>
              <a:spcBef>
                <a:spcPts val="500"/>
              </a:spcBef>
              <a:buFont typeface="Arial"/>
              <a:buNone/>
              <a:defRPr sz="2000">
                <a:solidFill>
                  <a:schemeClr val="tx1"/>
                </a:solidFill>
                <a:latin typeface="+mn-lt"/>
                <a:ea typeface="+mn-ea"/>
                <a:cs typeface="+mn-cs"/>
              </a:defRPr>
            </a:lvl2pPr>
            <a:lvl3pPr marL="914400" indent="0" algn="ctr" defTabSz="914400">
              <a:lnSpc>
                <a:spcPct val="90000"/>
              </a:lnSpc>
              <a:spcBef>
                <a:spcPts val="500"/>
              </a:spcBef>
              <a:buFont typeface="Arial"/>
              <a:buNone/>
              <a:defRPr sz="1800">
                <a:solidFill>
                  <a:schemeClr val="tx1"/>
                </a:solidFill>
                <a:latin typeface="+mn-lt"/>
                <a:ea typeface="+mn-ea"/>
                <a:cs typeface="+mn-cs"/>
              </a:defRPr>
            </a:lvl3pPr>
            <a:lvl4pPr marL="1371600" indent="0" algn="ctr" defTabSz="914400">
              <a:lnSpc>
                <a:spcPct val="90000"/>
              </a:lnSpc>
              <a:spcBef>
                <a:spcPts val="500"/>
              </a:spcBef>
              <a:buFont typeface="Arial"/>
              <a:buNone/>
              <a:defRPr sz="1600">
                <a:solidFill>
                  <a:schemeClr val="tx1"/>
                </a:solidFill>
                <a:latin typeface="+mn-lt"/>
                <a:ea typeface="+mn-ea"/>
                <a:cs typeface="+mn-cs"/>
              </a:defRPr>
            </a:lvl4pPr>
            <a:lvl5pPr marL="1828800" indent="0" algn="ctr" defTabSz="914400">
              <a:lnSpc>
                <a:spcPct val="90000"/>
              </a:lnSpc>
              <a:spcBef>
                <a:spcPts val="500"/>
              </a:spcBef>
              <a:buFont typeface="Arial"/>
              <a:buNone/>
              <a:defRPr sz="1600">
                <a:solidFill>
                  <a:schemeClr val="tx1"/>
                </a:solidFill>
                <a:latin typeface="+mn-lt"/>
                <a:ea typeface="+mn-ea"/>
                <a:cs typeface="+mn-cs"/>
              </a:defRPr>
            </a:lvl5pPr>
            <a:lvl6pPr marL="2286000" indent="0" algn="ctr" defTabSz="914400">
              <a:lnSpc>
                <a:spcPct val="90000"/>
              </a:lnSpc>
              <a:spcBef>
                <a:spcPts val="500"/>
              </a:spcBef>
              <a:buFont typeface="Arial"/>
              <a:buNone/>
              <a:defRPr sz="1600">
                <a:solidFill>
                  <a:schemeClr val="tx1"/>
                </a:solidFill>
                <a:latin typeface="+mn-lt"/>
                <a:ea typeface="+mn-ea"/>
                <a:cs typeface="+mn-cs"/>
              </a:defRPr>
            </a:lvl6pPr>
            <a:lvl7pPr marL="2743200" indent="0" algn="ctr" defTabSz="914400">
              <a:lnSpc>
                <a:spcPct val="90000"/>
              </a:lnSpc>
              <a:spcBef>
                <a:spcPts val="500"/>
              </a:spcBef>
              <a:buFont typeface="Arial"/>
              <a:buNone/>
              <a:defRPr sz="1600">
                <a:solidFill>
                  <a:schemeClr val="tx1"/>
                </a:solidFill>
                <a:latin typeface="+mn-lt"/>
                <a:ea typeface="+mn-ea"/>
                <a:cs typeface="+mn-cs"/>
              </a:defRPr>
            </a:lvl7pPr>
            <a:lvl8pPr marL="3200400" indent="0" algn="ctr" defTabSz="914400">
              <a:lnSpc>
                <a:spcPct val="90000"/>
              </a:lnSpc>
              <a:spcBef>
                <a:spcPts val="500"/>
              </a:spcBef>
              <a:buFont typeface="Arial"/>
              <a:buNone/>
              <a:defRPr sz="1600">
                <a:solidFill>
                  <a:schemeClr val="tx1"/>
                </a:solidFill>
                <a:latin typeface="+mn-lt"/>
                <a:ea typeface="+mn-ea"/>
                <a:cs typeface="+mn-cs"/>
              </a:defRPr>
            </a:lvl8pPr>
            <a:lvl9pPr marL="3657600" indent="0" algn="ctr" defTabSz="914400">
              <a:lnSpc>
                <a:spcPct val="90000"/>
              </a:lnSpc>
              <a:spcBef>
                <a:spcPts val="500"/>
              </a:spcBef>
              <a:buFont typeface="Arial"/>
              <a:buNone/>
              <a:defRPr sz="1600">
                <a:solidFill>
                  <a:schemeClr val="tx1"/>
                </a:solidFill>
                <a:latin typeface="+mn-lt"/>
                <a:ea typeface="+mn-ea"/>
                <a:cs typeface="+mn-cs"/>
              </a:defRPr>
            </a:lvl9pPr>
          </a:lstStyle>
          <a:p>
            <a:pPr algn="just">
              <a:defRPr/>
            </a:pPr>
            <a:endParaRPr lang="ru-RU" sz="2000" b="1" i="1" dirty="0">
              <a:solidFill>
                <a:srgbClr val="FF0000"/>
              </a:solidFill>
              <a:latin typeface="Arial Narrow"/>
            </a:endParaRPr>
          </a:p>
          <a:p>
            <a:pPr algn="just">
              <a:defRPr/>
            </a:pPr>
            <a:r>
              <a:rPr lang="ru-RU" sz="2000" b="1" i="1" dirty="0">
                <a:solidFill>
                  <a:srgbClr val="5E0000"/>
                </a:solidFill>
                <a:latin typeface="Arial Narrow"/>
              </a:rPr>
              <a:t> </a:t>
            </a: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13677" y="198769"/>
            <a:ext cx="10098213" cy="1169551"/>
          </a:xfrm>
          <a:prstGeom prst="rect">
            <a:avLst/>
          </a:prstGeom>
          <a:noFill/>
        </p:spPr>
        <p:txBody>
          <a:bodyPr wrap="square" lIns="91440" tIns="45720" rIns="91440" bIns="45720">
            <a:spAutoFit/>
          </a:bodyPr>
          <a:lstStyle/>
          <a:p>
            <a:pPr algn="ctr">
              <a:defRPr/>
            </a:pPr>
            <a:r>
              <a:rPr lang="ru-RU" sz="3500" b="1">
                <a:ln/>
                <a:solidFill>
                  <a:srgbClr val="5E0000"/>
                </a:solidFill>
                <a:latin typeface="Arial Narrow"/>
              </a:rPr>
              <a:t>ОТЗЫВЫ И БЛАГОДАРНОСТИ В АДРЕС ДЕПУТАТА, НАГРАДЫ И ДОСТИЖЕНИЯ ДЕПУТАТА</a:t>
            </a:r>
            <a:endParaRPr lang="ru-RU" sz="3500" b="1">
              <a:ln/>
              <a:solidFill>
                <a:srgbClr val="5E0000"/>
              </a:solidFill>
            </a:endParaRPr>
          </a:p>
        </p:txBody>
      </p:sp>
      <p:cxnSp>
        <p:nvCxnSpPr>
          <p:cNvPr id="13" name="Прямая соединительная линия 12"/>
          <p:cNvCxnSpPr>
            <a:cxnSpLocks/>
          </p:cNvCxnSpPr>
          <p:nvPr/>
        </p:nvCxnSpPr>
        <p:spPr bwMode="auto">
          <a:xfrm>
            <a:off x="2212452" y="1386039"/>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9" name="Прямая соединительная линия 18"/>
          <p:cNvCxnSpPr>
            <a:cxnSpLocks/>
          </p:cNvCxnSpPr>
          <p:nvPr/>
        </p:nvCxnSpPr>
        <p:spPr bwMode="auto">
          <a:xfrm flipV="1">
            <a:off x="4563687" y="6300874"/>
            <a:ext cx="3499244" cy="173"/>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1" name="Прямая соединительная линия 20"/>
          <p:cNvCxnSpPr>
            <a:cxnSpLocks/>
          </p:cNvCxnSpPr>
          <p:nvPr/>
        </p:nvCxnSpPr>
        <p:spPr bwMode="auto">
          <a:xfrm flipV="1">
            <a:off x="5062451" y="6467302"/>
            <a:ext cx="2202873" cy="1"/>
          </a:xfrm>
          <a:prstGeom prst="line">
            <a:avLst/>
          </a:prstGeom>
          <a:ln w="19050">
            <a:solidFill>
              <a:srgbClr val="5E0000"/>
            </a:solidFill>
          </a:ln>
        </p:spPr>
        <p:style>
          <a:lnRef idx="1">
            <a:schemeClr val="accent4"/>
          </a:lnRef>
          <a:fillRef idx="0">
            <a:schemeClr val="accent4"/>
          </a:fillRef>
          <a:effectRef idx="0">
            <a:schemeClr val="accent4"/>
          </a:effectRef>
          <a:fontRef idx="minor">
            <a:schemeClr val="tx1"/>
          </a:fontRef>
        </p:style>
      </p:cxnSp>
      <p:pic>
        <p:nvPicPr>
          <p:cNvPr id="15" name="Рисунок 14"/>
          <p:cNvPicPr>
            <a:picLocks noChangeAspect="1"/>
          </p:cNvPicPr>
          <p:nvPr/>
        </p:nvPicPr>
        <p:blipFill>
          <a:blip r:embed="rId2"/>
          <a:stretch/>
        </p:blipFill>
        <p:spPr bwMode="auto">
          <a:xfrm>
            <a:off x="679565" y="108065"/>
            <a:ext cx="1532887" cy="1097279"/>
          </a:xfrm>
          <a:prstGeom prst="rect">
            <a:avLst/>
          </a:prstGeom>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987" y="2263102"/>
            <a:ext cx="4159229" cy="2938714"/>
          </a:xfrm>
          <a:prstGeom prst="rect">
            <a:avLst/>
          </a:prstGeom>
          <a:ln>
            <a:noFill/>
          </a:ln>
          <a:effectLst>
            <a:outerShdw blurRad="292100" dist="139700" dir="2700000" algn="tl" rotWithShape="0">
              <a:srgbClr val="333333">
                <a:alpha val="65000"/>
              </a:srgbClr>
            </a:outerShdw>
          </a:effectLst>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1904" y="1772815"/>
            <a:ext cx="2797540" cy="3926333"/>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44272" y="1772815"/>
            <a:ext cx="2782809" cy="393857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13677" y="198769"/>
            <a:ext cx="10098213" cy="1169551"/>
          </a:xfrm>
          <a:prstGeom prst="rect">
            <a:avLst/>
          </a:prstGeom>
          <a:noFill/>
        </p:spPr>
        <p:txBody>
          <a:bodyPr wrap="square" lIns="91440" tIns="45720" rIns="91440" bIns="45720">
            <a:spAutoFit/>
          </a:bodyPr>
          <a:lstStyle/>
          <a:p>
            <a:pPr algn="ctr">
              <a:defRPr/>
            </a:pPr>
            <a:r>
              <a:rPr lang="ru-RU" sz="3500" b="1">
                <a:ln/>
                <a:solidFill>
                  <a:srgbClr val="5E0000"/>
                </a:solidFill>
                <a:latin typeface="Arial Narrow"/>
              </a:rPr>
              <a:t>ОТЗЫВЫ И БЛАГОДАРНОСТИ В АДРЕС ДЕПУТАТА, НАГРАДЫ И ДОСТИЖЕНИЯ ДЕПУТАТА</a:t>
            </a:r>
            <a:endParaRPr lang="ru-RU" sz="3500" b="1">
              <a:ln/>
              <a:solidFill>
                <a:srgbClr val="5E0000"/>
              </a:solidFill>
            </a:endParaRPr>
          </a:p>
        </p:txBody>
      </p:sp>
      <p:cxnSp>
        <p:nvCxnSpPr>
          <p:cNvPr id="13" name="Прямая соединительная линия 12"/>
          <p:cNvCxnSpPr>
            <a:cxnSpLocks/>
          </p:cNvCxnSpPr>
          <p:nvPr/>
        </p:nvCxnSpPr>
        <p:spPr bwMode="auto">
          <a:xfrm>
            <a:off x="2212452" y="1386039"/>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9" name="Прямая соединительная линия 18"/>
          <p:cNvCxnSpPr>
            <a:cxnSpLocks/>
          </p:cNvCxnSpPr>
          <p:nvPr/>
        </p:nvCxnSpPr>
        <p:spPr bwMode="auto">
          <a:xfrm flipV="1">
            <a:off x="4563687" y="6300874"/>
            <a:ext cx="3499244" cy="173"/>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1" name="Прямая соединительная линия 20"/>
          <p:cNvCxnSpPr>
            <a:cxnSpLocks/>
          </p:cNvCxnSpPr>
          <p:nvPr/>
        </p:nvCxnSpPr>
        <p:spPr bwMode="auto">
          <a:xfrm flipV="1">
            <a:off x="5062451" y="6467302"/>
            <a:ext cx="2202873" cy="1"/>
          </a:xfrm>
          <a:prstGeom prst="line">
            <a:avLst/>
          </a:prstGeom>
          <a:ln w="19050">
            <a:solidFill>
              <a:srgbClr val="5E0000"/>
            </a:solidFill>
          </a:ln>
        </p:spPr>
        <p:style>
          <a:lnRef idx="1">
            <a:schemeClr val="accent4"/>
          </a:lnRef>
          <a:fillRef idx="0">
            <a:schemeClr val="accent4"/>
          </a:fillRef>
          <a:effectRef idx="0">
            <a:schemeClr val="accent4"/>
          </a:effectRef>
          <a:fontRef idx="minor">
            <a:schemeClr val="tx1"/>
          </a:fontRef>
        </p:style>
      </p:cxnSp>
      <p:pic>
        <p:nvPicPr>
          <p:cNvPr id="15" name="Рисунок 14"/>
          <p:cNvPicPr>
            <a:picLocks noChangeAspect="1"/>
          </p:cNvPicPr>
          <p:nvPr/>
        </p:nvPicPr>
        <p:blipFill>
          <a:blip r:embed="rId2"/>
          <a:stretch/>
        </p:blipFill>
        <p:spPr bwMode="auto">
          <a:xfrm>
            <a:off x="679565" y="108065"/>
            <a:ext cx="1532887" cy="1097279"/>
          </a:xfrm>
          <a:prstGeom prst="rect">
            <a:avLst/>
          </a:prstGeom>
        </p:spPr>
      </p:pic>
      <p:pic>
        <p:nvPicPr>
          <p:cNvPr id="14" name="Рисунок 13"/>
          <p:cNvPicPr/>
          <p:nvPr/>
        </p:nvPicPr>
        <p:blipFill>
          <a:blip r:embed="rId3" cstate="print">
            <a:extLst>
              <a:ext uri="{28A0092B-C50C-407E-A947-70E740481C1C}">
                <a14:useLocalDpi xmlns:a14="http://schemas.microsoft.com/office/drawing/2010/main" val="0"/>
              </a:ext>
            </a:extLst>
          </a:blip>
          <a:stretch>
            <a:fillRect/>
          </a:stretch>
        </p:blipFill>
        <p:spPr>
          <a:xfrm>
            <a:off x="709871" y="1456574"/>
            <a:ext cx="3219792" cy="4683748"/>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4967" y="1456574"/>
            <a:ext cx="3337839" cy="4724119"/>
          </a:xfrm>
          <a:prstGeom prst="rect">
            <a:avLst/>
          </a:prstGeom>
          <a:ln>
            <a:noFill/>
          </a:ln>
          <a:effectLst>
            <a:outerShdw blurRad="292100" dist="139700" dir="2700000" algn="tl" rotWithShape="0">
              <a:srgbClr val="333333">
                <a:alpha val="65000"/>
              </a:srgbClr>
            </a:outerShdw>
          </a:effectLst>
        </p:spPr>
      </p:pic>
      <p:pic>
        <p:nvPicPr>
          <p:cNvPr id="16" name="Рисунок 15"/>
          <p:cNvPicPr/>
          <p:nvPr/>
        </p:nvPicPr>
        <p:blipFill>
          <a:blip r:embed="rId5" cstate="print">
            <a:extLst>
              <a:ext uri="{28A0092B-C50C-407E-A947-70E740481C1C}">
                <a14:useLocalDpi xmlns:a14="http://schemas.microsoft.com/office/drawing/2010/main" val="0"/>
              </a:ext>
            </a:extLst>
          </a:blip>
          <a:stretch>
            <a:fillRect/>
          </a:stretch>
        </p:blipFill>
        <p:spPr>
          <a:xfrm>
            <a:off x="8431764" y="1481044"/>
            <a:ext cx="3526518" cy="46893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90071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13677" y="198769"/>
            <a:ext cx="10098213" cy="1169551"/>
          </a:xfrm>
          <a:prstGeom prst="rect">
            <a:avLst/>
          </a:prstGeom>
          <a:noFill/>
        </p:spPr>
        <p:txBody>
          <a:bodyPr wrap="square" lIns="91440" tIns="45720" rIns="91440" bIns="45720">
            <a:spAutoFit/>
          </a:bodyPr>
          <a:lstStyle/>
          <a:p>
            <a:pPr algn="ctr">
              <a:defRPr/>
            </a:pPr>
            <a:r>
              <a:rPr lang="ru-RU" sz="3500" b="1">
                <a:ln/>
                <a:solidFill>
                  <a:srgbClr val="5E0000"/>
                </a:solidFill>
                <a:latin typeface="Arial Narrow"/>
              </a:rPr>
              <a:t>ОТЗЫВЫ И БЛАГОДАРНОСТИ В АДРЕС ДЕПУТАТА, НАГРАДЫ И ДОСТИЖЕНИЯ ДЕПУТАТА</a:t>
            </a:r>
            <a:endParaRPr lang="ru-RU" sz="3500" b="1">
              <a:ln/>
              <a:solidFill>
                <a:srgbClr val="5E0000"/>
              </a:solidFill>
            </a:endParaRPr>
          </a:p>
        </p:txBody>
      </p:sp>
      <p:cxnSp>
        <p:nvCxnSpPr>
          <p:cNvPr id="13" name="Прямая соединительная линия 12"/>
          <p:cNvCxnSpPr>
            <a:cxnSpLocks/>
          </p:cNvCxnSpPr>
          <p:nvPr/>
        </p:nvCxnSpPr>
        <p:spPr bwMode="auto">
          <a:xfrm>
            <a:off x="2212452" y="1386039"/>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9" name="Прямая соединительная линия 18"/>
          <p:cNvCxnSpPr>
            <a:cxnSpLocks/>
          </p:cNvCxnSpPr>
          <p:nvPr/>
        </p:nvCxnSpPr>
        <p:spPr bwMode="auto">
          <a:xfrm flipV="1">
            <a:off x="4563687" y="6300874"/>
            <a:ext cx="3499244" cy="173"/>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1" name="Прямая соединительная линия 20"/>
          <p:cNvCxnSpPr>
            <a:cxnSpLocks/>
          </p:cNvCxnSpPr>
          <p:nvPr/>
        </p:nvCxnSpPr>
        <p:spPr bwMode="auto">
          <a:xfrm flipV="1">
            <a:off x="5062451" y="6467302"/>
            <a:ext cx="2202873" cy="1"/>
          </a:xfrm>
          <a:prstGeom prst="line">
            <a:avLst/>
          </a:prstGeom>
          <a:ln w="19050">
            <a:solidFill>
              <a:srgbClr val="5E0000"/>
            </a:solidFill>
          </a:ln>
        </p:spPr>
        <p:style>
          <a:lnRef idx="1">
            <a:schemeClr val="accent4"/>
          </a:lnRef>
          <a:fillRef idx="0">
            <a:schemeClr val="accent4"/>
          </a:fillRef>
          <a:effectRef idx="0">
            <a:schemeClr val="accent4"/>
          </a:effectRef>
          <a:fontRef idx="minor">
            <a:schemeClr val="tx1"/>
          </a:fontRef>
        </p:style>
      </p:cxnSp>
      <p:pic>
        <p:nvPicPr>
          <p:cNvPr id="15" name="Рисунок 14"/>
          <p:cNvPicPr>
            <a:picLocks noChangeAspect="1"/>
          </p:cNvPicPr>
          <p:nvPr/>
        </p:nvPicPr>
        <p:blipFill>
          <a:blip r:embed="rId2"/>
          <a:stretch/>
        </p:blipFill>
        <p:spPr bwMode="auto">
          <a:xfrm>
            <a:off x="679565" y="108065"/>
            <a:ext cx="1532887" cy="1097279"/>
          </a:xfrm>
          <a:prstGeom prst="rect">
            <a:avLst/>
          </a:prstGeom>
        </p:spPr>
      </p:pic>
      <p:pic>
        <p:nvPicPr>
          <p:cNvPr id="17" name="Рисунок 16"/>
          <p:cNvPicPr/>
          <p:nvPr/>
        </p:nvPicPr>
        <p:blipFill>
          <a:blip r:embed="rId3" cstate="print">
            <a:extLst>
              <a:ext uri="{28A0092B-C50C-407E-A947-70E740481C1C}">
                <a14:useLocalDpi xmlns:a14="http://schemas.microsoft.com/office/drawing/2010/main" val="0"/>
              </a:ext>
            </a:extLst>
          </a:blip>
          <a:stretch>
            <a:fillRect/>
          </a:stretch>
        </p:blipFill>
        <p:spPr>
          <a:xfrm>
            <a:off x="839416" y="1475767"/>
            <a:ext cx="2952328" cy="4617529"/>
          </a:xfrm>
          <a:prstGeom prst="rect">
            <a:avLst/>
          </a:prstGeom>
          <a:ln>
            <a:noFill/>
          </a:ln>
          <a:effectLst>
            <a:outerShdw blurRad="292100" dist="139700" dir="2700000" algn="tl" rotWithShape="0">
              <a:srgbClr val="333333">
                <a:alpha val="65000"/>
              </a:srgbClr>
            </a:outerShdw>
          </a:effectLst>
        </p:spPr>
      </p:pic>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7808" y="1459024"/>
            <a:ext cx="3262527" cy="4617529"/>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06399" y="1474433"/>
            <a:ext cx="3218193" cy="45547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55888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913677" y="198769"/>
            <a:ext cx="10098213" cy="1169551"/>
          </a:xfrm>
          <a:prstGeom prst="rect">
            <a:avLst/>
          </a:prstGeom>
          <a:noFill/>
        </p:spPr>
        <p:txBody>
          <a:bodyPr wrap="square" lIns="91440" tIns="45720" rIns="91440" bIns="45720">
            <a:spAutoFit/>
          </a:bodyPr>
          <a:lstStyle/>
          <a:p>
            <a:pPr algn="ctr">
              <a:defRPr/>
            </a:pPr>
            <a:r>
              <a:rPr lang="ru-RU" sz="3500" b="1">
                <a:ln/>
                <a:solidFill>
                  <a:srgbClr val="5E0000"/>
                </a:solidFill>
                <a:latin typeface="Arial Narrow"/>
              </a:rPr>
              <a:t>ОТЗЫВЫ И БЛАГОДАРНОСТИ В АДРЕС ДЕПУТАТА, НАГРАДЫ И ДОСТИЖЕНИЯ ДЕПУТАТА</a:t>
            </a:r>
            <a:endParaRPr lang="ru-RU" sz="3500" b="1">
              <a:ln/>
              <a:solidFill>
                <a:srgbClr val="5E0000"/>
              </a:solidFill>
            </a:endParaRPr>
          </a:p>
        </p:txBody>
      </p:sp>
      <p:cxnSp>
        <p:nvCxnSpPr>
          <p:cNvPr id="13" name="Прямая соединительная линия 12"/>
          <p:cNvCxnSpPr>
            <a:cxnSpLocks/>
          </p:cNvCxnSpPr>
          <p:nvPr/>
        </p:nvCxnSpPr>
        <p:spPr bwMode="auto">
          <a:xfrm>
            <a:off x="2212452" y="1386039"/>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9" name="Прямая соединительная линия 18"/>
          <p:cNvCxnSpPr>
            <a:cxnSpLocks/>
          </p:cNvCxnSpPr>
          <p:nvPr/>
        </p:nvCxnSpPr>
        <p:spPr bwMode="auto">
          <a:xfrm flipV="1">
            <a:off x="4563687" y="6300874"/>
            <a:ext cx="3499244" cy="173"/>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1" name="Прямая соединительная линия 20"/>
          <p:cNvCxnSpPr>
            <a:cxnSpLocks/>
          </p:cNvCxnSpPr>
          <p:nvPr/>
        </p:nvCxnSpPr>
        <p:spPr bwMode="auto">
          <a:xfrm flipV="1">
            <a:off x="5062451" y="6467302"/>
            <a:ext cx="2202873" cy="1"/>
          </a:xfrm>
          <a:prstGeom prst="line">
            <a:avLst/>
          </a:prstGeom>
          <a:ln w="19050">
            <a:solidFill>
              <a:srgbClr val="5E0000"/>
            </a:solidFill>
          </a:ln>
        </p:spPr>
        <p:style>
          <a:lnRef idx="1">
            <a:schemeClr val="accent4"/>
          </a:lnRef>
          <a:fillRef idx="0">
            <a:schemeClr val="accent4"/>
          </a:fillRef>
          <a:effectRef idx="0">
            <a:schemeClr val="accent4"/>
          </a:effectRef>
          <a:fontRef idx="minor">
            <a:schemeClr val="tx1"/>
          </a:fontRef>
        </p:style>
      </p:cxnSp>
      <p:pic>
        <p:nvPicPr>
          <p:cNvPr id="15" name="Рисунок 14"/>
          <p:cNvPicPr>
            <a:picLocks noChangeAspect="1"/>
          </p:cNvPicPr>
          <p:nvPr/>
        </p:nvPicPr>
        <p:blipFill>
          <a:blip r:embed="rId2"/>
          <a:stretch/>
        </p:blipFill>
        <p:spPr bwMode="auto">
          <a:xfrm>
            <a:off x="679565" y="108065"/>
            <a:ext cx="1532887" cy="1097279"/>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7968" y="1534575"/>
            <a:ext cx="3168352" cy="2376264"/>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6556" y="1480683"/>
            <a:ext cx="3544161" cy="4725548"/>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4112" y="3728993"/>
            <a:ext cx="3185457" cy="23890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31196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bg>
      <p:bgPr>
        <a:solidFill>
          <a:schemeClr val="accent2">
            <a:lumMod val="20000"/>
            <a:lumOff val="80000"/>
            <a:alpha val="50000"/>
          </a:schemeClr>
        </a:solidFill>
        <a:effectLst/>
      </p:bgPr>
    </p:bg>
    <p:spTree>
      <p:nvGrpSpPr>
        <p:cNvPr id="1" name=""/>
        <p:cNvGrpSpPr/>
        <p:nvPr/>
      </p:nvGrpSpPr>
      <p:grpSpPr bwMode="auto">
        <a:xfrm>
          <a:off x="0" y="0"/>
          <a:ext cx="0" cy="0"/>
          <a:chOff x="0" y="0"/>
          <a:chExt cx="0" cy="0"/>
        </a:xfrm>
      </p:grpSpPr>
      <p:sp>
        <p:nvSpPr>
          <p:cNvPr id="10" name="Прямоугольник 9"/>
          <p:cNvSpPr/>
          <p:nvPr/>
        </p:nvSpPr>
        <p:spPr bwMode="auto">
          <a:xfrm>
            <a:off x="-14037" y="1386039"/>
            <a:ext cx="410678" cy="5471961"/>
          </a:xfrm>
          <a:prstGeom prst="rect">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1" name="Прямоугольник 10"/>
          <p:cNvSpPr/>
          <p:nvPr/>
        </p:nvSpPr>
        <p:spPr bwMode="auto">
          <a:xfrm>
            <a:off x="0" y="0"/>
            <a:ext cx="396641" cy="128016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ru-RU" sz="1800" b="0" i="0" u="none" strike="noStrike" cap="none" spc="0">
              <a:ln>
                <a:noFill/>
              </a:ln>
              <a:solidFill>
                <a:prstClr val="white"/>
              </a:solidFill>
              <a:latin typeface="Calibri"/>
              <a:ea typeface="Arial"/>
              <a:cs typeface="Arial"/>
            </a:endParaRPr>
          </a:p>
        </p:txBody>
      </p:sp>
      <p:sp>
        <p:nvSpPr>
          <p:cNvPr id="12" name="Прямоугольник 11"/>
          <p:cNvSpPr/>
          <p:nvPr/>
        </p:nvSpPr>
        <p:spPr bwMode="auto">
          <a:xfrm>
            <a:off x="1354347" y="222632"/>
            <a:ext cx="10803161" cy="1015663"/>
          </a:xfrm>
          <a:prstGeom prst="rect">
            <a:avLst/>
          </a:prstGeom>
          <a:noFill/>
        </p:spPr>
        <p:txBody>
          <a:bodyPr wrap="square" lIns="91440" tIns="45720" rIns="91440" bIns="45720">
            <a:spAutoFit/>
          </a:bodyPr>
          <a:lstStyle/>
          <a:p>
            <a:pPr algn="ctr">
              <a:defRPr/>
            </a:pPr>
            <a:r>
              <a:rPr lang="ru-RU" sz="3000" b="1">
                <a:ln/>
                <a:solidFill>
                  <a:srgbClr val="5E0000"/>
                </a:solidFill>
                <a:latin typeface="Arial Narrow"/>
              </a:rPr>
              <a:t>РАБОТА СО СРЕДСТВАМИ МАССОВОЙ </a:t>
            </a:r>
            <a:endParaRPr/>
          </a:p>
          <a:p>
            <a:pPr algn="ctr">
              <a:defRPr/>
            </a:pPr>
            <a:r>
              <a:rPr lang="ru-RU" sz="3000" b="1">
                <a:ln/>
                <a:solidFill>
                  <a:srgbClr val="5E0000"/>
                </a:solidFill>
                <a:latin typeface="Arial Narrow"/>
              </a:rPr>
              <a:t>ИНФОРМАЦИИ И В СОЦИАЛЬНЫХ СЕТЯХ</a:t>
            </a:r>
            <a:endParaRPr lang="ru-RU" sz="3000" b="1">
              <a:ln/>
              <a:solidFill>
                <a:srgbClr val="5E0000"/>
              </a:solidFill>
            </a:endParaRPr>
          </a:p>
        </p:txBody>
      </p:sp>
      <p:cxnSp>
        <p:nvCxnSpPr>
          <p:cNvPr id="13" name="Прямая соединительная линия 12"/>
          <p:cNvCxnSpPr>
            <a:cxnSpLocks/>
          </p:cNvCxnSpPr>
          <p:nvPr/>
        </p:nvCxnSpPr>
        <p:spPr bwMode="auto">
          <a:xfrm>
            <a:off x="2421622" y="1259039"/>
            <a:ext cx="9476074"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7" name="Рисунок 16"/>
          <p:cNvPicPr>
            <a:picLocks noChangeAspect="1"/>
          </p:cNvPicPr>
          <p:nvPr/>
        </p:nvPicPr>
        <p:blipFill>
          <a:blip r:embed="rId2"/>
          <a:stretch/>
        </p:blipFill>
        <p:spPr bwMode="auto">
          <a:xfrm>
            <a:off x="679566" y="108066"/>
            <a:ext cx="1456806" cy="1042818"/>
          </a:xfrm>
          <a:prstGeom prst="rect">
            <a:avLst/>
          </a:prstGeom>
        </p:spPr>
      </p:pic>
      <p:sp>
        <p:nvSpPr>
          <p:cNvPr id="3" name="Подзаголовок 2"/>
          <p:cNvSpPr>
            <a:spLocks noGrp="1"/>
          </p:cNvSpPr>
          <p:nvPr>
            <p:ph type="subTitle" idx="1"/>
          </p:nvPr>
        </p:nvSpPr>
        <p:spPr bwMode="auto">
          <a:xfrm>
            <a:off x="1119216" y="1459543"/>
            <a:ext cx="10631980" cy="1436057"/>
          </a:xfrm>
        </p:spPr>
        <p:txBody>
          <a:bodyPr>
            <a:noAutofit/>
          </a:bodyPr>
          <a:lstStyle/>
          <a:p>
            <a:pPr>
              <a:defRPr/>
            </a:pPr>
            <a:r>
              <a:rPr lang="ru-RU" sz="2000" i="1" dirty="0" smtClean="0">
                <a:solidFill>
                  <a:srgbClr val="5E0000"/>
                </a:solidFill>
                <a:latin typeface="Arial Narrow"/>
              </a:rPr>
              <a:t>Дорогие друзья, </a:t>
            </a:r>
          </a:p>
          <a:p>
            <a:pPr>
              <a:defRPr/>
            </a:pPr>
            <a:r>
              <a:rPr lang="ru-RU" sz="2000" i="1" dirty="0" smtClean="0">
                <a:solidFill>
                  <a:srgbClr val="5E0000"/>
                </a:solidFill>
                <a:latin typeface="Arial Narrow"/>
              </a:rPr>
              <a:t>это мои страницы во «</a:t>
            </a:r>
            <a:r>
              <a:rPr lang="ru-RU" sz="2000" i="1" dirty="0" err="1" smtClean="0">
                <a:solidFill>
                  <a:srgbClr val="5E0000"/>
                </a:solidFill>
                <a:latin typeface="Arial Narrow"/>
              </a:rPr>
              <a:t>Вконтакте</a:t>
            </a:r>
            <a:r>
              <a:rPr lang="ru-RU" sz="2000" i="1" dirty="0" smtClean="0">
                <a:solidFill>
                  <a:srgbClr val="5E0000"/>
                </a:solidFill>
                <a:latin typeface="Arial Narrow"/>
              </a:rPr>
              <a:t>» </a:t>
            </a:r>
            <a:r>
              <a:rPr lang="en-US" sz="2000" i="1" dirty="0">
                <a:solidFill>
                  <a:srgbClr val="5E0000"/>
                </a:solidFill>
                <a:latin typeface="Arial Narrow"/>
                <a:hlinkClick r:id="rId3"/>
              </a:rPr>
              <a:t>https://</a:t>
            </a:r>
            <a:r>
              <a:rPr lang="en-US" sz="2000" i="1" dirty="0" smtClean="0">
                <a:solidFill>
                  <a:srgbClr val="5E0000"/>
                </a:solidFill>
                <a:latin typeface="Arial Narrow"/>
                <a:hlinkClick r:id="rId3"/>
              </a:rPr>
              <a:t>vk.com/aefremtsev</a:t>
            </a:r>
            <a:r>
              <a:rPr lang="ru-RU" sz="2000" i="1" dirty="0" smtClean="0">
                <a:solidFill>
                  <a:srgbClr val="5E0000"/>
                </a:solidFill>
                <a:latin typeface="Arial Narrow"/>
              </a:rPr>
              <a:t> </a:t>
            </a:r>
            <a:br>
              <a:rPr lang="ru-RU" sz="2000" i="1" dirty="0" smtClean="0">
                <a:solidFill>
                  <a:srgbClr val="5E0000"/>
                </a:solidFill>
                <a:latin typeface="Arial Narrow"/>
              </a:rPr>
            </a:br>
            <a:r>
              <a:rPr lang="ru-RU" sz="2000" i="1" dirty="0" smtClean="0">
                <a:solidFill>
                  <a:srgbClr val="5E0000"/>
                </a:solidFill>
                <a:latin typeface="Arial Narrow"/>
              </a:rPr>
              <a:t>и «Одноклассниках» </a:t>
            </a:r>
            <a:r>
              <a:rPr lang="en-US" sz="2000" i="1" dirty="0">
                <a:solidFill>
                  <a:srgbClr val="5E0000"/>
                </a:solidFill>
                <a:latin typeface="Arial Narrow"/>
                <a:hlinkClick r:id="rId4"/>
              </a:rPr>
              <a:t>https://</a:t>
            </a:r>
            <a:r>
              <a:rPr lang="en-US" sz="2000" i="1" dirty="0" smtClean="0">
                <a:solidFill>
                  <a:srgbClr val="5E0000"/>
                </a:solidFill>
                <a:latin typeface="Arial Narrow"/>
                <a:hlinkClick r:id="rId4"/>
              </a:rPr>
              <a:t>ok.ru/group/53469547397318</a:t>
            </a:r>
            <a:r>
              <a:rPr lang="ru-RU" sz="2000" i="1" dirty="0">
                <a:solidFill>
                  <a:srgbClr val="5E0000"/>
                </a:solidFill>
                <a:latin typeface="Arial Narrow"/>
              </a:rPr>
              <a:t> </a:t>
            </a:r>
            <a:r>
              <a:rPr lang="ru-RU" sz="2000" i="1" dirty="0" smtClean="0">
                <a:solidFill>
                  <a:srgbClr val="5E0000"/>
                </a:solidFill>
                <a:latin typeface="Arial Narrow"/>
              </a:rPr>
              <a:t>. </a:t>
            </a:r>
          </a:p>
          <a:p>
            <a:pPr>
              <a:defRPr/>
            </a:pPr>
            <a:r>
              <a:rPr lang="ru-RU" sz="2000" i="1" dirty="0" smtClean="0">
                <a:solidFill>
                  <a:srgbClr val="5E0000"/>
                </a:solidFill>
                <a:latin typeface="Arial Narrow"/>
              </a:rPr>
              <a:t/>
            </a:r>
            <a:br>
              <a:rPr lang="ru-RU" sz="2000" i="1" dirty="0" smtClean="0">
                <a:solidFill>
                  <a:srgbClr val="5E0000"/>
                </a:solidFill>
                <a:latin typeface="Arial Narrow"/>
              </a:rPr>
            </a:br>
            <a:r>
              <a:rPr lang="ru-RU" sz="2000" i="1" dirty="0" smtClean="0">
                <a:solidFill>
                  <a:srgbClr val="5E0000"/>
                </a:solidFill>
                <a:latin typeface="Arial Narrow"/>
              </a:rPr>
              <a:t>Стараюсь на них активно освещать свою работу как депутата по вверенному 18 округу, а также как заместителя председателя комитета по агропромышленному комплексу и развитию сельских территорий, как депутата, входящего в состав комитета по экологии и природным ресурсам </a:t>
            </a:r>
            <a:br>
              <a:rPr lang="ru-RU" sz="2000" i="1" dirty="0" smtClean="0">
                <a:solidFill>
                  <a:srgbClr val="5E0000"/>
                </a:solidFill>
                <a:latin typeface="Arial Narrow"/>
              </a:rPr>
            </a:br>
            <a:r>
              <a:rPr lang="ru-RU" sz="2000" i="1" dirty="0" smtClean="0">
                <a:solidFill>
                  <a:srgbClr val="5E0000"/>
                </a:solidFill>
                <a:latin typeface="Arial Narrow"/>
              </a:rPr>
              <a:t>и комитета по бюджету и налогам </a:t>
            </a:r>
            <a:br>
              <a:rPr lang="ru-RU" sz="2000" i="1" dirty="0" smtClean="0">
                <a:solidFill>
                  <a:srgbClr val="5E0000"/>
                </a:solidFill>
                <a:latin typeface="Arial Narrow"/>
              </a:rPr>
            </a:br>
            <a:r>
              <a:rPr lang="ru-RU" sz="2000" i="1" dirty="0" smtClean="0">
                <a:solidFill>
                  <a:srgbClr val="5E0000"/>
                </a:solidFill>
                <a:latin typeface="Arial Narrow"/>
              </a:rPr>
              <a:t>Законодательного Собрания Нижегородской области,</a:t>
            </a:r>
            <a:br>
              <a:rPr lang="ru-RU" sz="2000" i="1" dirty="0" smtClean="0">
                <a:solidFill>
                  <a:srgbClr val="5E0000"/>
                </a:solidFill>
                <a:latin typeface="Arial Narrow"/>
              </a:rPr>
            </a:br>
            <a:r>
              <a:rPr lang="ru-RU" sz="2000" i="1" dirty="0" smtClean="0">
                <a:solidFill>
                  <a:srgbClr val="5E0000"/>
                </a:solidFill>
                <a:latin typeface="Arial Narrow"/>
              </a:rPr>
              <a:t>как  члена партии «Единая Россия».  </a:t>
            </a:r>
          </a:p>
          <a:p>
            <a:pPr>
              <a:defRPr/>
            </a:pPr>
            <a:r>
              <a:rPr lang="ru-RU" sz="2000" i="1" dirty="0" smtClean="0">
                <a:solidFill>
                  <a:srgbClr val="5E0000"/>
                </a:solidFill>
                <a:latin typeface="Arial Narrow"/>
              </a:rPr>
              <a:t>Подписывайтесь на мои страницы, задавайте волнующие вас вопросы. </a:t>
            </a:r>
            <a:br>
              <a:rPr lang="ru-RU" sz="2000" i="1" dirty="0" smtClean="0">
                <a:solidFill>
                  <a:srgbClr val="5E0000"/>
                </a:solidFill>
                <a:latin typeface="Arial Narrow"/>
              </a:rPr>
            </a:br>
            <a:r>
              <a:rPr lang="ru-RU" sz="2000" i="1" dirty="0" smtClean="0">
                <a:solidFill>
                  <a:srgbClr val="5E0000"/>
                </a:solidFill>
                <a:latin typeface="Arial Narrow"/>
              </a:rPr>
              <a:t>Всегда открыт для их решения, новых идей и предложений.</a:t>
            </a:r>
          </a:p>
          <a:p>
            <a:pPr algn="r">
              <a:defRPr/>
            </a:pPr>
            <a:endParaRPr lang="ru-RU" sz="2000" i="1" dirty="0" smtClean="0">
              <a:solidFill>
                <a:srgbClr val="5E0000"/>
              </a:solidFill>
              <a:latin typeface="Arial Narrow"/>
            </a:endParaRPr>
          </a:p>
          <a:p>
            <a:pPr algn="r">
              <a:defRPr/>
            </a:pPr>
            <a:r>
              <a:rPr lang="ru-RU" sz="2000" i="1" dirty="0" smtClean="0">
                <a:solidFill>
                  <a:srgbClr val="5E0000"/>
                </a:solidFill>
                <a:latin typeface="Arial Narrow"/>
              </a:rPr>
              <a:t>С уважением, Александр </a:t>
            </a:r>
            <a:r>
              <a:rPr lang="ru-RU" sz="2000" i="1" dirty="0" err="1">
                <a:solidFill>
                  <a:srgbClr val="5E0000"/>
                </a:solidFill>
                <a:latin typeface="Arial Narrow"/>
              </a:rPr>
              <a:t>Е</a:t>
            </a:r>
            <a:r>
              <a:rPr lang="ru-RU" sz="2000" i="1" dirty="0" err="1" smtClean="0">
                <a:solidFill>
                  <a:srgbClr val="5E0000"/>
                </a:solidFill>
                <a:latin typeface="Arial Narrow"/>
              </a:rPr>
              <a:t>фремцев</a:t>
            </a:r>
            <a:endParaRPr lang="ru-RU" sz="2000" i="1" dirty="0">
              <a:solidFill>
                <a:srgbClr val="5E0000"/>
              </a:solidFill>
              <a:latin typeface="Arial Narrow"/>
            </a:endParaRPr>
          </a:p>
          <a:p>
            <a:pPr>
              <a:defRPr/>
            </a:pPr>
            <a:endParaRPr lang="ru-RU" sz="2500" i="1" dirty="0" smtClean="0">
              <a:solidFill>
                <a:srgbClr val="5E0000"/>
              </a:solidFill>
              <a:latin typeface="Arial Narrow"/>
            </a:endParaRPr>
          </a:p>
          <a:p>
            <a:pPr>
              <a:defRPr/>
            </a:pPr>
            <a:endParaRPr lang="ru-RU" sz="2500" i="1" dirty="0">
              <a:solidFill>
                <a:srgbClr val="5E0000"/>
              </a:solidFill>
              <a:latin typeface="Arial Narrow"/>
            </a:endParaRPr>
          </a:p>
          <a:p>
            <a:pPr algn="just">
              <a:defRPr/>
            </a:pPr>
            <a:endParaRPr lang="ru-RU" sz="2500" b="1" i="1" dirty="0" smtClean="0">
              <a:solidFill>
                <a:srgbClr val="5E0000"/>
              </a:solidFill>
              <a:latin typeface="Arial Narrow"/>
            </a:endParaRPr>
          </a:p>
          <a:p>
            <a:pPr algn="just">
              <a:defRPr/>
            </a:pPr>
            <a:endParaRPr lang="ru-RU" sz="2500" b="1" i="1" dirty="0" smtClean="0">
              <a:solidFill>
                <a:srgbClr val="5E0000"/>
              </a:solidFill>
              <a:latin typeface="Arial Narrow"/>
            </a:endParaRPr>
          </a:p>
          <a:p>
            <a:pPr algn="just">
              <a:defRPr/>
            </a:pPr>
            <a:endParaRPr dirty="0"/>
          </a:p>
          <a:p>
            <a:pPr algn="just">
              <a:defRPr/>
            </a:pPr>
            <a:endParaRPr lang="ru-RU" sz="2000" b="1" i="1" dirty="0">
              <a:solidFill>
                <a:srgbClr val="5E0000"/>
              </a:solidFill>
              <a:latin typeface="Arial Narrow"/>
            </a:endParaRPr>
          </a:p>
          <a:p>
            <a:pPr algn="just">
              <a:defRPr/>
            </a:pPr>
            <a:endParaRPr lang="ru-RU" sz="2000" b="1" i="1" dirty="0">
              <a:solidFill>
                <a:srgbClr val="5E0000"/>
              </a:solidFill>
              <a:latin typeface="Arial Narrow"/>
            </a:endParaRPr>
          </a:p>
          <a:p>
            <a:pPr algn="just">
              <a:defRPr/>
            </a:pPr>
            <a:r>
              <a:rPr lang="ru-RU" sz="2000" b="1" i="1" dirty="0">
                <a:solidFill>
                  <a:srgbClr val="5E0000"/>
                </a:solidFill>
                <a:latin typeface="Arial Narrow"/>
              </a:rPr>
              <a:t> </a:t>
            </a:r>
            <a:endParaRPr dirty="0"/>
          </a:p>
        </p:txBody>
      </p:sp>
      <p:sp>
        <p:nvSpPr>
          <p:cNvPr id="15" name="Подзаголовок 2"/>
          <p:cNvSpPr txBox="1"/>
          <p:nvPr/>
        </p:nvSpPr>
        <p:spPr bwMode="auto">
          <a:xfrm>
            <a:off x="1268082" y="3795623"/>
            <a:ext cx="10497197" cy="792675"/>
          </a:xfrm>
          <a:prstGeom prst="rect">
            <a:avLst/>
          </a:prstGeom>
        </p:spPr>
        <p:txBody>
          <a:bodyPr vert="horz" lIns="91440" tIns="45720" rIns="91440" bIns="45720" rtlCol="0">
            <a:noAutofit/>
          </a:bodyPr>
          <a:lstStyle>
            <a:lvl1pPr marL="0" indent="0" algn="ctr" defTabSz="914400">
              <a:lnSpc>
                <a:spcPct val="90000"/>
              </a:lnSpc>
              <a:spcBef>
                <a:spcPts val="1000"/>
              </a:spcBef>
              <a:buFont typeface="Arial"/>
              <a:buNone/>
              <a:defRPr sz="2400">
                <a:solidFill>
                  <a:schemeClr val="tx1"/>
                </a:solidFill>
                <a:latin typeface="+mn-lt"/>
                <a:ea typeface="+mn-ea"/>
                <a:cs typeface="+mn-cs"/>
              </a:defRPr>
            </a:lvl1pPr>
            <a:lvl2pPr marL="457200" indent="0" algn="ctr" defTabSz="914400">
              <a:lnSpc>
                <a:spcPct val="90000"/>
              </a:lnSpc>
              <a:spcBef>
                <a:spcPts val="500"/>
              </a:spcBef>
              <a:buFont typeface="Arial"/>
              <a:buNone/>
              <a:defRPr sz="2000">
                <a:solidFill>
                  <a:schemeClr val="tx1"/>
                </a:solidFill>
                <a:latin typeface="+mn-lt"/>
                <a:ea typeface="+mn-ea"/>
                <a:cs typeface="+mn-cs"/>
              </a:defRPr>
            </a:lvl2pPr>
            <a:lvl3pPr marL="914400" indent="0" algn="ctr" defTabSz="914400">
              <a:lnSpc>
                <a:spcPct val="90000"/>
              </a:lnSpc>
              <a:spcBef>
                <a:spcPts val="500"/>
              </a:spcBef>
              <a:buFont typeface="Arial"/>
              <a:buNone/>
              <a:defRPr sz="1800">
                <a:solidFill>
                  <a:schemeClr val="tx1"/>
                </a:solidFill>
                <a:latin typeface="+mn-lt"/>
                <a:ea typeface="+mn-ea"/>
                <a:cs typeface="+mn-cs"/>
              </a:defRPr>
            </a:lvl3pPr>
            <a:lvl4pPr marL="1371600" indent="0" algn="ctr" defTabSz="914400">
              <a:lnSpc>
                <a:spcPct val="90000"/>
              </a:lnSpc>
              <a:spcBef>
                <a:spcPts val="500"/>
              </a:spcBef>
              <a:buFont typeface="Arial"/>
              <a:buNone/>
              <a:defRPr sz="1600">
                <a:solidFill>
                  <a:schemeClr val="tx1"/>
                </a:solidFill>
                <a:latin typeface="+mn-lt"/>
                <a:ea typeface="+mn-ea"/>
                <a:cs typeface="+mn-cs"/>
              </a:defRPr>
            </a:lvl4pPr>
            <a:lvl5pPr marL="1828800" indent="0" algn="ctr" defTabSz="914400">
              <a:lnSpc>
                <a:spcPct val="90000"/>
              </a:lnSpc>
              <a:spcBef>
                <a:spcPts val="500"/>
              </a:spcBef>
              <a:buFont typeface="Arial"/>
              <a:buNone/>
              <a:defRPr sz="1600">
                <a:solidFill>
                  <a:schemeClr val="tx1"/>
                </a:solidFill>
                <a:latin typeface="+mn-lt"/>
                <a:ea typeface="+mn-ea"/>
                <a:cs typeface="+mn-cs"/>
              </a:defRPr>
            </a:lvl5pPr>
            <a:lvl6pPr marL="2286000" indent="0" algn="ctr" defTabSz="914400">
              <a:lnSpc>
                <a:spcPct val="90000"/>
              </a:lnSpc>
              <a:spcBef>
                <a:spcPts val="500"/>
              </a:spcBef>
              <a:buFont typeface="Arial"/>
              <a:buNone/>
              <a:defRPr sz="1600">
                <a:solidFill>
                  <a:schemeClr val="tx1"/>
                </a:solidFill>
                <a:latin typeface="+mn-lt"/>
                <a:ea typeface="+mn-ea"/>
                <a:cs typeface="+mn-cs"/>
              </a:defRPr>
            </a:lvl6pPr>
            <a:lvl7pPr marL="2743200" indent="0" algn="ctr" defTabSz="914400">
              <a:lnSpc>
                <a:spcPct val="90000"/>
              </a:lnSpc>
              <a:spcBef>
                <a:spcPts val="500"/>
              </a:spcBef>
              <a:buFont typeface="Arial"/>
              <a:buNone/>
              <a:defRPr sz="1600">
                <a:solidFill>
                  <a:schemeClr val="tx1"/>
                </a:solidFill>
                <a:latin typeface="+mn-lt"/>
                <a:ea typeface="+mn-ea"/>
                <a:cs typeface="+mn-cs"/>
              </a:defRPr>
            </a:lvl7pPr>
            <a:lvl8pPr marL="3200400" indent="0" algn="ctr" defTabSz="914400">
              <a:lnSpc>
                <a:spcPct val="90000"/>
              </a:lnSpc>
              <a:spcBef>
                <a:spcPts val="500"/>
              </a:spcBef>
              <a:buFont typeface="Arial"/>
              <a:buNone/>
              <a:defRPr sz="1600">
                <a:solidFill>
                  <a:schemeClr val="tx1"/>
                </a:solidFill>
                <a:latin typeface="+mn-lt"/>
                <a:ea typeface="+mn-ea"/>
                <a:cs typeface="+mn-cs"/>
              </a:defRPr>
            </a:lvl8pPr>
            <a:lvl9pPr marL="3657600" indent="0" algn="ctr" defTabSz="914400">
              <a:lnSpc>
                <a:spcPct val="90000"/>
              </a:lnSpc>
              <a:spcBef>
                <a:spcPts val="500"/>
              </a:spcBef>
              <a:buFont typeface="Arial"/>
              <a:buNone/>
              <a:defRPr sz="1600">
                <a:solidFill>
                  <a:schemeClr val="tx1"/>
                </a:solidFill>
                <a:latin typeface="+mn-lt"/>
                <a:ea typeface="+mn-ea"/>
                <a:cs typeface="+mn-cs"/>
              </a:defRPr>
            </a:lvl9pPr>
          </a:lstStyle>
          <a:p>
            <a:pPr algn="just">
              <a:defRPr/>
            </a:pPr>
            <a:endParaRPr lang="ru-RU" sz="2000" b="1" i="1" dirty="0">
              <a:solidFill>
                <a:srgbClr val="FF0000"/>
              </a:solidFill>
              <a:latin typeface="Arial Narrow"/>
            </a:endParaRPr>
          </a:p>
          <a:p>
            <a:pPr algn="just">
              <a:defRPr/>
            </a:pPr>
            <a:r>
              <a:rPr lang="ru-RU" sz="2000" b="1" i="1" dirty="0">
                <a:solidFill>
                  <a:srgbClr val="5E0000"/>
                </a:solidFill>
                <a:latin typeface="Arial Narrow"/>
              </a:rPr>
              <a:t> </a:t>
            </a:r>
            <a:endParaRPr dirty="0"/>
          </a:p>
        </p:txBody>
      </p:sp>
    </p:spTree>
    <p:extLst>
      <p:ext uri="{BB962C8B-B14F-4D97-AF65-F5344CB8AC3E}">
        <p14:creationId xmlns:p14="http://schemas.microsoft.com/office/powerpoint/2010/main" val="72611622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1354</TotalTime>
  <Words>2617</Words>
  <Application>Microsoft Office PowerPoint</Application>
  <DocSecurity>0</DocSecurity>
  <PresentationFormat>Широкоэкранный</PresentationFormat>
  <Paragraphs>356</Paragraphs>
  <Slides>46</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46</vt:i4>
      </vt:variant>
    </vt:vector>
  </HeadingPairs>
  <TitlesOfParts>
    <vt:vector size="55" baseType="lpstr">
      <vt:lpstr>-apple-system</vt:lpstr>
      <vt:lpstr>Arial</vt:lpstr>
      <vt:lpstr>Arial Narrow</vt:lpstr>
      <vt:lpstr>Calibri</vt:lpstr>
      <vt:lpstr>Calibri Light</vt:lpstr>
      <vt:lpstr>Microsoft Sans Serif</vt:lpstr>
      <vt:lpstr>Times New Roman</vt:lpstr>
      <vt:lpstr>Wingdings</vt:lpstr>
      <vt:lpstr>Тема Office</vt:lpstr>
      <vt:lpstr>                     ОТЧЕТ ДЕПУТАТА  ЗАКОНОДАТЕЛЬНОГО СОБРАНИЯ НИЖЕГОРОДСКОЙ ОБЛАСТИ ЕФРЕМЦЕВА  АЛЕКСАНДРА ВЛАДИМИРОВИЧА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Ф.И.О. депутата,   округ № ___</dc:title>
  <dc:subject/>
  <dc:creator>Стешина Мария Павловна</dc:creator>
  <cp:keywords/>
  <dc:description/>
  <cp:lastModifiedBy>Чичкова Елена Николаевна</cp:lastModifiedBy>
  <cp:revision>280</cp:revision>
  <dcterms:created xsi:type="dcterms:W3CDTF">2022-08-31T07:49:43Z</dcterms:created>
  <dcterms:modified xsi:type="dcterms:W3CDTF">2023-01-23T10:50:52Z</dcterms:modified>
  <cp:category/>
  <dc:identifier/>
  <cp:contentStatus/>
  <dc:language/>
  <cp:version/>
</cp:coreProperties>
</file>